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4" r:id="rId1"/>
    <p:sldMasterId id="2147483675"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5137"/>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7" y="0"/>
            <a:ext cx="3038475" cy="465137"/>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16425"/>
            <a:ext cx="5607050" cy="41830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829675"/>
            <a:ext cx="3038475" cy="465137"/>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701675" y="4416425"/>
            <a:ext cx="5607050" cy="418306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775384703d_0_10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775384703d_0_102: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g775384703d_0_102: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sz="1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75384703d_0_8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775384703d_0_82: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g775384703d_0_82: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sz="14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775384703d_0_1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775384703d_0_110: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g775384703d_0_110: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sz="1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75384703d_0_15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75384703d_0_150: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g775384703d_0_150: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sz="14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775384703d_0_9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775384703d_0_91: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775384703d_0_91: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sz="14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775384703d_0_14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775384703d_0_144: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g775384703d_0_144: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sz="1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75384703d_0_11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775384703d_0_118: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0" name="Google Shape;210;g775384703d_0_118: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sz="14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775384703d_0_13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775384703d_0_131: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g775384703d_0_131: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75384703d_0_3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75384703d_0_35: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g775384703d_0_35: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75384703d_0_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75384703d_0_16: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g775384703d_0_16: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775384703d_0_5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775384703d_0_52: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775384703d_0_52: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75384703d_0_5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75384703d_0_58: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g775384703d_0_58: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775384703d_0_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775384703d_0_2: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g775384703d_0_2: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75384703d_2_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75384703d_2_0: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g775384703d_2_0: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75384703d_0_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75384703d_0_9: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g775384703d_0_9: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75384703d_0_2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775384703d_0_29:notes"/>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g775384703d_0_29:notes"/>
          <p:cNvSpPr txBox="1">
            <a:spLocks noGrp="1"/>
          </p:cNvSpPr>
          <p:nvPr>
            <p:ph type="sldNum" idx="12"/>
          </p:nvPr>
        </p:nvSpPr>
        <p:spPr>
          <a:xfrm>
            <a:off x="3970337" y="8829675"/>
            <a:ext cx="3038400" cy="4650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ntent" type="objOnly">
  <p:cSld name="OBJECT_ONLY">
    <p:spTree>
      <p:nvGrpSpPr>
        <p:cNvPr id="1" name="Shape 12"/>
        <p:cNvGrpSpPr/>
        <p:nvPr/>
      </p:nvGrpSpPr>
      <p:grpSpPr>
        <a:xfrm>
          <a:off x="0" y="0"/>
          <a:ext cx="0" cy="0"/>
          <a:chOff x="0" y="0"/>
          <a:chExt cx="0" cy="0"/>
        </a:xfrm>
      </p:grpSpPr>
      <p:sp>
        <p:nvSpPr>
          <p:cNvPr id="13" name="Google Shape;13;p2"/>
          <p:cNvSpPr txBox="1">
            <a:spLocks noGrp="1"/>
          </p:cNvSpPr>
          <p:nvPr>
            <p:ph type="body" idx="1"/>
          </p:nvPr>
        </p:nvSpPr>
        <p:spPr>
          <a:xfrm>
            <a:off x="0" y="0"/>
            <a:ext cx="9144000" cy="612616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0" y="0"/>
            <a:ext cx="3000000" cy="3000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5" name="Google Shape;45;p12"/>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1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14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9pPr>
          </a:lstStyle>
          <a:p>
            <a:endParaRPr/>
          </a:p>
        </p:txBody>
      </p:sp>
      <p:sp>
        <p:nvSpPr>
          <p:cNvPr id="46" name="Google Shape;46;p12"/>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7" name="Google Shape;47;p12"/>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1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14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9pPr>
          </a:lstStyle>
          <a:p>
            <a:endParaRPr/>
          </a:p>
        </p:txBody>
      </p:sp>
      <p:sp>
        <p:nvSpPr>
          <p:cNvPr id="48" name="Google Shape;48;p12"/>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9"/>
        <p:cNvGrpSpPr/>
        <p:nvPr/>
      </p:nvGrpSpPr>
      <p:grpSpPr>
        <a:xfrm>
          <a:off x="0" y="0"/>
          <a:ext cx="0" cy="0"/>
          <a:chOff x="0" y="0"/>
          <a:chExt cx="0" cy="0"/>
        </a:xfrm>
      </p:grpSpPr>
      <p:sp>
        <p:nvSpPr>
          <p:cNvPr id="50" name="Google Shape;50;p13"/>
          <p:cNvSpPr txBox="1">
            <a:spLocks noGrp="1"/>
          </p:cNvSpPr>
          <p:nvPr>
            <p:ph type="title"/>
          </p:nvPr>
        </p:nvSpPr>
        <p:spPr>
          <a:xfrm>
            <a:off x="0" y="0"/>
            <a:ext cx="3000000" cy="3000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1" name="Google Shape;51;p13"/>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3"/>
        <p:cNvGrpSpPr/>
        <p:nvPr/>
      </p:nvGrpSpPr>
      <p:grpSpPr>
        <a:xfrm>
          <a:off x="0" y="0"/>
          <a:ext cx="0" cy="0"/>
          <a:chOff x="0" y="0"/>
          <a:chExt cx="0" cy="0"/>
        </a:xfrm>
      </p:grpSpPr>
      <p:sp>
        <p:nvSpPr>
          <p:cNvPr id="54" name="Google Shape;54;p14"/>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5" name="Google Shape;55;p14"/>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p15"/>
          <p:cNvSpPr txBox="1">
            <a:spLocks noGrp="1"/>
          </p:cNvSpPr>
          <p:nvPr>
            <p:ph type="title"/>
          </p:nvPr>
        </p:nvSpPr>
        <p:spPr>
          <a:xfrm>
            <a:off x="0" y="0"/>
            <a:ext cx="3000000" cy="3000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8" name="Google Shape;58;p15"/>
          <p:cNvSpPr txBox="1">
            <a:spLocks noGrp="1"/>
          </p:cNvSpPr>
          <p:nvPr>
            <p:ph type="body" idx="1"/>
          </p:nvPr>
        </p:nvSpPr>
        <p:spPr>
          <a:xfrm>
            <a:off x="0" y="0"/>
            <a:ext cx="3000000" cy="30000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9"/>
        <p:cNvGrpSpPr/>
        <p:nvPr/>
      </p:nvGrpSpPr>
      <p:grpSpPr>
        <a:xfrm>
          <a:off x="0" y="0"/>
          <a:ext cx="0" cy="0"/>
          <a:chOff x="0" y="0"/>
          <a:chExt cx="0" cy="0"/>
        </a:xfrm>
      </p:grpSpPr>
      <p:sp>
        <p:nvSpPr>
          <p:cNvPr id="60" name="Google Shape;60;p16"/>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1" name="Google Shape;61;p16"/>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4"/>
        <p:cNvGrpSpPr/>
        <p:nvPr/>
      </p:nvGrpSpPr>
      <p:grpSpPr>
        <a:xfrm>
          <a:off x="0" y="0"/>
          <a:ext cx="0" cy="0"/>
          <a:chOff x="0" y="0"/>
          <a:chExt cx="0" cy="0"/>
        </a:xfrm>
      </p:grpSpPr>
      <p:sp>
        <p:nvSpPr>
          <p:cNvPr id="65" name="Google Shape;65;p18"/>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6" name="Google Shape;66;p18"/>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7"/>
        <p:cNvGrpSpPr/>
        <p:nvPr/>
      </p:nvGrpSpPr>
      <p:grpSpPr>
        <a:xfrm>
          <a:off x="0" y="0"/>
          <a:ext cx="0" cy="0"/>
          <a:chOff x="0" y="0"/>
          <a:chExt cx="0" cy="0"/>
        </a:xfrm>
      </p:grpSpPr>
      <p:sp>
        <p:nvSpPr>
          <p:cNvPr id="68" name="Google Shape;68;p1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0"/>
        <p:cNvGrpSpPr/>
        <p:nvPr/>
      </p:nvGrpSpPr>
      <p:grpSpPr>
        <a:xfrm>
          <a:off x="0" y="0"/>
          <a:ext cx="0" cy="0"/>
          <a:chOff x="0" y="0"/>
          <a:chExt cx="0" cy="0"/>
        </a:xfrm>
      </p:grpSpPr>
      <p:sp>
        <p:nvSpPr>
          <p:cNvPr id="71" name="Google Shape;71;p20"/>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2" name="Google Shape;72;p2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
        <p:nvSpPr>
          <p:cNvPr id="73" name="Google Shape;73;p20"/>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6" name="Google Shape;76;p21"/>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7" name="Google Shape;77;p21"/>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0" y="0"/>
            <a:ext cx="9144000" cy="9144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6" name="Google Shape;16;p3"/>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 name="Google Shape;17;p3"/>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8"/>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9"/>
        <p:cNvGrpSpPr/>
        <p:nvPr/>
      </p:nvGrpSpPr>
      <p:grpSpPr>
        <a:xfrm>
          <a:off x="0" y="0"/>
          <a:ext cx="0" cy="0"/>
          <a:chOff x="0" y="0"/>
          <a:chExt cx="0" cy="0"/>
        </a:xfrm>
      </p:grpSpPr>
      <p:sp>
        <p:nvSpPr>
          <p:cNvPr id="80" name="Google Shape;80;p2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Google Shape;82;p2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83" name="Google Shape;83;p24"/>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1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14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9pPr>
          </a:lstStyle>
          <a:p>
            <a:endParaRPr/>
          </a:p>
        </p:txBody>
      </p:sp>
      <p:sp>
        <p:nvSpPr>
          <p:cNvPr id="84" name="Google Shape;84;p24"/>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5" name="Google Shape;85;p24"/>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1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14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400"/>
              <a:buFont typeface="Arial"/>
              <a:buNone/>
              <a:defRPr sz="1600" b="1" i="0" u="none" strike="noStrike" cap="none">
                <a:solidFill>
                  <a:schemeClr val="dk1"/>
                </a:solidFill>
                <a:latin typeface="Arial"/>
                <a:ea typeface="Arial"/>
                <a:cs typeface="Arial"/>
                <a:sym typeface="Arial"/>
              </a:defRPr>
            </a:lvl9pPr>
          </a:lstStyle>
          <a:p>
            <a:endParaRPr/>
          </a:p>
        </p:txBody>
      </p:sp>
      <p:sp>
        <p:nvSpPr>
          <p:cNvPr id="86" name="Google Shape;86;p24"/>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7"/>
        <p:cNvGrpSpPr/>
        <p:nvPr/>
      </p:nvGrpSpPr>
      <p:grpSpPr>
        <a:xfrm>
          <a:off x="0" y="0"/>
          <a:ext cx="0" cy="0"/>
          <a:chOff x="0" y="0"/>
          <a:chExt cx="0" cy="0"/>
        </a:xfrm>
      </p:grpSpPr>
      <p:sp>
        <p:nvSpPr>
          <p:cNvPr id="88" name="Google Shape;88;p2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89" name="Google Shape;89;p2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25"/>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1"/>
        <p:cNvGrpSpPr/>
        <p:nvPr/>
      </p:nvGrpSpPr>
      <p:grpSpPr>
        <a:xfrm>
          <a:off x="0" y="0"/>
          <a:ext cx="0" cy="0"/>
          <a:chOff x="0" y="0"/>
          <a:chExt cx="0" cy="0"/>
        </a:xfrm>
      </p:grpSpPr>
      <p:sp>
        <p:nvSpPr>
          <p:cNvPr id="92" name="Google Shape;92;p26"/>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93" name="Google Shape;93;p26"/>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4"/>
        <p:cNvGrpSpPr/>
        <p:nvPr/>
      </p:nvGrpSpPr>
      <p:grpSpPr>
        <a:xfrm>
          <a:off x="0" y="0"/>
          <a:ext cx="0" cy="0"/>
          <a:chOff x="0" y="0"/>
          <a:chExt cx="0" cy="0"/>
        </a:xfrm>
      </p:grpSpPr>
      <p:sp>
        <p:nvSpPr>
          <p:cNvPr id="95" name="Google Shape;95;p2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96" name="Google Shape;96;p27"/>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7"/>
        <p:cNvGrpSpPr/>
        <p:nvPr/>
      </p:nvGrpSpPr>
      <p:grpSpPr>
        <a:xfrm>
          <a:off x="0" y="0"/>
          <a:ext cx="0" cy="0"/>
          <a:chOff x="0" y="0"/>
          <a:chExt cx="0" cy="0"/>
        </a:xfrm>
      </p:grpSpPr>
      <p:sp>
        <p:nvSpPr>
          <p:cNvPr id="98" name="Google Shape;98;p28"/>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99" name="Google Shape;99;p28"/>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4 Content" type="fourObj">
  <p:cSld name="FOUR_OBJECTS">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0" y="0"/>
            <a:ext cx="9144000" cy="9144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0" name="Google Shape;20;p4"/>
          <p:cNvSpPr txBox="1">
            <a:spLocks noGrp="1"/>
          </p:cNvSpPr>
          <p:nvPr>
            <p:ph type="body" idx="1"/>
          </p:nvPr>
        </p:nvSpPr>
        <p:spPr>
          <a:xfrm>
            <a:off x="457200" y="1600200"/>
            <a:ext cx="4038600" cy="2185988"/>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 name="Google Shape;21;p4"/>
          <p:cNvSpPr txBox="1">
            <a:spLocks noGrp="1"/>
          </p:cNvSpPr>
          <p:nvPr>
            <p:ph type="body" idx="2"/>
          </p:nvPr>
        </p:nvSpPr>
        <p:spPr>
          <a:xfrm>
            <a:off x="4648200" y="1600200"/>
            <a:ext cx="4038600" cy="2185988"/>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Google Shape;22;p4"/>
          <p:cNvSpPr txBox="1">
            <a:spLocks noGrp="1"/>
          </p:cNvSpPr>
          <p:nvPr>
            <p:ph type="body" idx="3"/>
          </p:nvPr>
        </p:nvSpPr>
        <p:spPr>
          <a:xfrm>
            <a:off x="457200" y="3938588"/>
            <a:ext cx="4038600" cy="2187575"/>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 name="Google Shape;23;p4"/>
          <p:cNvSpPr txBox="1">
            <a:spLocks noGrp="1"/>
          </p:cNvSpPr>
          <p:nvPr>
            <p:ph type="body" idx="4"/>
          </p:nvPr>
        </p:nvSpPr>
        <p:spPr>
          <a:xfrm>
            <a:off x="4648200" y="3938588"/>
            <a:ext cx="4038600" cy="2187575"/>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able" type="tbl">
  <p:cSld name="TABLE">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0" y="0"/>
            <a:ext cx="9144000" cy="9144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rot="5400000">
            <a:off x="4937918" y="1920082"/>
            <a:ext cx="6126163" cy="2286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8" name="Google Shape;28;p6"/>
          <p:cNvSpPr txBox="1">
            <a:spLocks noGrp="1"/>
          </p:cNvSpPr>
          <p:nvPr>
            <p:ph type="body" idx="1"/>
          </p:nvPr>
        </p:nvSpPr>
        <p:spPr>
          <a:xfrm rot="5400000">
            <a:off x="289718" y="-289718"/>
            <a:ext cx="6126163" cy="67056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0" y="0"/>
            <a:ext cx="3000000" cy="300000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1" name="Google Shape;31;p7"/>
          <p:cNvSpPr txBox="1">
            <a:spLocks noGrp="1"/>
          </p:cNvSpPr>
          <p:nvPr>
            <p:ph type="body" idx="1"/>
          </p:nvPr>
        </p:nvSpPr>
        <p:spPr>
          <a:xfrm rot="5400000">
            <a:off x="0" y="0"/>
            <a:ext cx="3000000" cy="30000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4" name="Google Shape;34;p8"/>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8" name="Google Shape;38;p9"/>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 name="Google Shape;39;p9"/>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14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jp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
        <p:cNvGrpSpPr/>
        <p:nvPr/>
      </p:nvGrpSpPr>
      <p:grpSpPr>
        <a:xfrm>
          <a:off x="0" y="0"/>
          <a:ext cx="0" cy="0"/>
          <a:chOff x="0" y="0"/>
          <a:chExt cx="0" cy="0"/>
        </a:xfrm>
      </p:grpSpPr>
      <p:sp>
        <p:nvSpPr>
          <p:cNvPr id="10" name="Google Shape;10;p1"/>
          <p:cNvSpPr txBox="1"/>
          <p:nvPr/>
        </p:nvSpPr>
        <p:spPr>
          <a:xfrm>
            <a:off x="0" y="0"/>
            <a:ext cx="9144000" cy="86201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1" name="Google Shape;11;p1" descr="approved_bluegrey.png"/>
          <p:cNvPicPr preferRelativeResize="0"/>
          <p:nvPr/>
        </p:nvPicPr>
        <p:blipFill rotWithShape="1">
          <a:blip r:embed="rId17">
            <a:alphaModFix/>
          </a:blip>
          <a:srcRect/>
          <a:stretch/>
        </p:blipFill>
        <p:spPr>
          <a:xfrm>
            <a:off x="381000" y="6330950"/>
            <a:ext cx="2013269" cy="29841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pic>
        <p:nvPicPr>
          <p:cNvPr id="63" name="Google Shape;63;p17" descr="CU_NYtraditionacrown"/>
          <p:cNvPicPr preferRelativeResize="0"/>
          <p:nvPr/>
        </p:nvPicPr>
        <p:blipFill rotWithShape="1">
          <a:blip r:embed="rId13">
            <a:alphaModFix/>
          </a:blip>
          <a:srcRect/>
          <a:stretch/>
        </p:blipFill>
        <p:spPr>
          <a:xfrm>
            <a:off x="381000" y="6257925"/>
            <a:ext cx="1823923" cy="34911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robinhood.org/programs/special-initiatives/poverty-tracke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www.nationalpartnership.org/our-work/resources/economic-justice/paid-sick-days/paid-sick-days-statutes.pdf"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hyperlink" Target="https://www.nationalpartnership.org/our-work/resources/economic-justice/paid-leave/state-paid-family-leave-law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1.nyc.gov/site/dca/about/paid-sick-leave-FAQs.page" TargetMode="External"/><Relationship Id="rId7" Type="http://schemas.openxmlformats.org/officeDocument/2006/relationships/hyperlink" Target="https://www.natlawreview.com/article/state-law-round-covid-19-state-and-local-paid-sick-leave-law-developments-us"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hyperlink" Target="https://www.dol.gov/agencies/whd/pandemic/ffcra-employee-paid-leave" TargetMode="External"/><Relationship Id="rId5" Type="http://schemas.openxmlformats.org/officeDocument/2006/relationships/hyperlink" Target="https://paidfamilyleave.ny.gov/COVID19" TargetMode="External"/><Relationship Id="rId4" Type="http://schemas.openxmlformats.org/officeDocument/2006/relationships/hyperlink" Target="https://www.ny.gov/sites/ny.gov/files/atoms/files/PaidFamilyLeave_EmployeeFactSheet.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03"/>
        <p:cNvGrpSpPr/>
        <p:nvPr/>
      </p:nvGrpSpPr>
      <p:grpSpPr>
        <a:xfrm>
          <a:off x="0" y="0"/>
          <a:ext cx="0" cy="0"/>
          <a:chOff x="0" y="0"/>
          <a:chExt cx="0" cy="0"/>
        </a:xfrm>
      </p:grpSpPr>
      <p:pic>
        <p:nvPicPr>
          <p:cNvPr id="104" name="Google Shape;104;p29"/>
          <p:cNvPicPr preferRelativeResize="0"/>
          <p:nvPr/>
        </p:nvPicPr>
        <p:blipFill>
          <a:blip r:embed="rId3">
            <a:alphaModFix/>
          </a:blip>
          <a:stretch>
            <a:fillRect/>
          </a:stretch>
        </p:blipFill>
        <p:spPr>
          <a:xfrm>
            <a:off x="1669002" y="135550"/>
            <a:ext cx="5984311" cy="4835945"/>
          </a:xfrm>
          <a:prstGeom prst="rect">
            <a:avLst/>
          </a:prstGeom>
          <a:noFill/>
          <a:ln>
            <a:noFill/>
          </a:ln>
        </p:spPr>
      </p:pic>
      <p:sp>
        <p:nvSpPr>
          <p:cNvPr id="105" name="Google Shape;105;p29"/>
          <p:cNvSpPr txBox="1"/>
          <p:nvPr/>
        </p:nvSpPr>
        <p:spPr>
          <a:xfrm>
            <a:off x="1811045" y="5274239"/>
            <a:ext cx="8167455" cy="49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Access at povertycenter.columbia.edu</a:t>
            </a:r>
          </a:p>
          <a:p>
            <a:pPr lvl="0"/>
            <a:r>
              <a:rPr lang="en-US" dirty="0">
                <a:hlinkClick r:id="rId4"/>
              </a:rPr>
              <a:t>https://www.robinhood.org/programs/special-initiatives/poverty-tracker/</a:t>
            </a:r>
            <a:endParaRPr lang="en-US" dirty="0"/>
          </a:p>
          <a:p>
            <a:pPr marL="0" lvl="0" indent="0" algn="l" rtl="0">
              <a:spcBef>
                <a:spcPts val="0"/>
              </a:spcBef>
              <a:spcAft>
                <a:spcPts val="0"/>
              </a:spcAft>
              <a:buNone/>
            </a:pPr>
            <a:r>
              <a:rPr lang="en-US" dirty="0"/>
              <a:t>Send inquiries to Matt Maury: matthew.maury@columbia.edu</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8"/>
          <p:cNvSpPr txBox="1"/>
          <p:nvPr/>
        </p:nvSpPr>
        <p:spPr>
          <a:xfrm>
            <a:off x="159150" y="-57525"/>
            <a:ext cx="88257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Emergency Paid Sick and Family Leave Expansions in Response to Covid-19</a:t>
            </a:r>
            <a:endParaRPr sz="2500" b="1"/>
          </a:p>
        </p:txBody>
      </p:sp>
      <p:sp>
        <p:nvSpPr>
          <p:cNvPr id="169" name="Google Shape;169;p38"/>
          <p:cNvSpPr txBox="1"/>
          <p:nvPr/>
        </p:nvSpPr>
        <p:spPr>
          <a:xfrm>
            <a:off x="159150" y="990300"/>
            <a:ext cx="8620500" cy="522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a:t>The Federal Emergency Paid Sick Leave Act </a:t>
            </a:r>
            <a:endParaRPr sz="2000"/>
          </a:p>
          <a:p>
            <a:pPr marL="0" lvl="0" indent="0" algn="l" rtl="0">
              <a:spcBef>
                <a:spcPts val="0"/>
              </a:spcBef>
              <a:spcAft>
                <a:spcPts val="0"/>
              </a:spcAft>
              <a:buNone/>
            </a:pPr>
            <a:endParaRPr sz="2000"/>
          </a:p>
          <a:p>
            <a:pPr marL="457200" lvl="0" indent="-355600" algn="l" rtl="0">
              <a:spcBef>
                <a:spcPts val="0"/>
              </a:spcBef>
              <a:spcAft>
                <a:spcPts val="0"/>
              </a:spcAft>
              <a:buSzPts val="2000"/>
              <a:buChar char="●"/>
            </a:pPr>
            <a:r>
              <a:rPr lang="en-US" sz="2000"/>
              <a:t>The law mandates: </a:t>
            </a:r>
            <a:endParaRPr sz="2000"/>
          </a:p>
          <a:p>
            <a:pPr marL="914400" lvl="1" indent="-355600" algn="l" rtl="0">
              <a:spcBef>
                <a:spcPts val="0"/>
              </a:spcBef>
              <a:spcAft>
                <a:spcPts val="0"/>
              </a:spcAft>
              <a:buSzPts val="2000"/>
              <a:buChar char="○"/>
            </a:pPr>
            <a:r>
              <a:rPr lang="en-US" sz="2000"/>
              <a:t>For those quarantined, have been advised by a healthcare provider to self-quarantine, or are experiencing symptoms of COVID-19 and are seeking a medical diagnosis.</a:t>
            </a:r>
            <a:endParaRPr sz="2000"/>
          </a:p>
          <a:p>
            <a:pPr marL="1371600" lvl="2" indent="-355600" algn="l" rtl="0">
              <a:spcBef>
                <a:spcPts val="0"/>
              </a:spcBef>
              <a:spcAft>
                <a:spcPts val="0"/>
              </a:spcAft>
              <a:buSzPts val="2000"/>
              <a:buChar char="■"/>
            </a:pPr>
            <a:r>
              <a:rPr lang="en-US" sz="2000">
                <a:solidFill>
                  <a:schemeClr val="dk1"/>
                </a:solidFill>
              </a:rPr>
              <a:t>Up to 10 days, or 80 hours, of paid sick leave</a:t>
            </a:r>
            <a:r>
              <a:rPr lang="en-US" sz="2000"/>
              <a:t> </a:t>
            </a:r>
            <a:endParaRPr sz="2000"/>
          </a:p>
          <a:p>
            <a:pPr marL="0" lvl="0" indent="0" algn="l" rtl="0">
              <a:spcBef>
                <a:spcPts val="0"/>
              </a:spcBef>
              <a:spcAft>
                <a:spcPts val="0"/>
              </a:spcAft>
              <a:buNone/>
            </a:pPr>
            <a:endParaRPr sz="2000"/>
          </a:p>
          <a:p>
            <a:pPr marL="914400" lvl="1" indent="-355600" algn="l" rtl="0">
              <a:spcBef>
                <a:spcPts val="0"/>
              </a:spcBef>
              <a:spcAft>
                <a:spcPts val="0"/>
              </a:spcAft>
              <a:buSzPts val="2000"/>
              <a:buChar char="○"/>
            </a:pPr>
            <a:r>
              <a:rPr lang="en-US" sz="2000"/>
              <a:t>For those who are caring for a sick family member or a child whose school or daycare has closed. </a:t>
            </a:r>
            <a:endParaRPr sz="2000"/>
          </a:p>
          <a:p>
            <a:pPr marL="1371600" lvl="2" indent="-355600" algn="l" rtl="0">
              <a:spcBef>
                <a:spcPts val="0"/>
              </a:spcBef>
              <a:spcAft>
                <a:spcPts val="0"/>
              </a:spcAft>
              <a:buSzPts val="2000"/>
              <a:buChar char="■"/>
            </a:pPr>
            <a:r>
              <a:rPr lang="en-US" sz="2000">
                <a:solidFill>
                  <a:schemeClr val="dk1"/>
                </a:solidFill>
              </a:rPr>
              <a:t>Up to 10 days, or 80 hours, of two-thirds pay </a:t>
            </a:r>
            <a:endParaRPr sz="2000"/>
          </a:p>
          <a:p>
            <a:pPr marL="1371600" lvl="2" indent="-355600" algn="l" rtl="0">
              <a:spcBef>
                <a:spcPts val="0"/>
              </a:spcBef>
              <a:spcAft>
                <a:spcPts val="0"/>
              </a:spcAft>
              <a:buSzPts val="2000"/>
              <a:buChar char="■"/>
            </a:pPr>
            <a:r>
              <a:rPr lang="en-US" sz="2000"/>
              <a:t>After 10 days employees continue to receive two-thirds of their pay under the expanded Emergency Family and Medical Leave Expansion Act for an additional 10 weeks. </a:t>
            </a:r>
            <a:endParaRPr sz="2000"/>
          </a:p>
          <a:p>
            <a:pPr marL="457200" lvl="0" indent="0" algn="l" rtl="0">
              <a:spcBef>
                <a:spcPts val="0"/>
              </a:spcBef>
              <a:spcAft>
                <a:spcPts val="0"/>
              </a:spcAft>
              <a:buNone/>
            </a:pP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9"/>
          <p:cNvSpPr txBox="1"/>
          <p:nvPr/>
        </p:nvSpPr>
        <p:spPr>
          <a:xfrm>
            <a:off x="368200" y="1035625"/>
            <a:ext cx="8307900" cy="501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a:solidFill>
                  <a:schemeClr val="dk1"/>
                </a:solidFill>
              </a:rPr>
              <a:t>New York State’s expanded paid sick leave law mandates</a:t>
            </a:r>
            <a:endParaRPr sz="2000">
              <a:solidFill>
                <a:schemeClr val="dk1"/>
              </a:solidFill>
            </a:endParaRPr>
          </a:p>
          <a:p>
            <a:pPr marL="0" lvl="0" indent="0" algn="l" rtl="0">
              <a:spcBef>
                <a:spcPts val="0"/>
              </a:spcBef>
              <a:spcAft>
                <a:spcPts val="0"/>
              </a:spcAft>
              <a:buNone/>
            </a:pPr>
            <a:endParaRPr sz="2000">
              <a:solidFill>
                <a:schemeClr val="dk1"/>
              </a:solidFill>
            </a:endParaRPr>
          </a:p>
          <a:p>
            <a:pPr marL="457200" lvl="0" indent="-355600" algn="l" rtl="0">
              <a:spcBef>
                <a:spcPts val="0"/>
              </a:spcBef>
              <a:spcAft>
                <a:spcPts val="0"/>
              </a:spcAft>
              <a:buClr>
                <a:schemeClr val="dk1"/>
              </a:buClr>
              <a:buSzPts val="2000"/>
              <a:buChar char="●"/>
            </a:pPr>
            <a:r>
              <a:rPr lang="en-US" sz="2000" b="1">
                <a:solidFill>
                  <a:schemeClr val="dk1"/>
                </a:solidFill>
              </a:rPr>
              <a:t>Fourteen days</a:t>
            </a:r>
            <a:r>
              <a:rPr lang="en-US" sz="2000">
                <a:solidFill>
                  <a:schemeClr val="dk1"/>
                </a:solidFill>
              </a:rPr>
              <a:t> of paid sick leave for quarantined workers in businesses with </a:t>
            </a:r>
            <a:r>
              <a:rPr lang="en-US" sz="2000" b="1">
                <a:solidFill>
                  <a:schemeClr val="dk1"/>
                </a:solidFill>
              </a:rPr>
              <a:t>100 or more employees</a:t>
            </a:r>
            <a:r>
              <a:rPr lang="en-US" sz="2000">
                <a:solidFill>
                  <a:schemeClr val="dk1"/>
                </a:solidFill>
              </a:rPr>
              <a:t>. </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457200" lvl="0" indent="-355600" algn="l" rtl="0">
              <a:spcBef>
                <a:spcPts val="0"/>
              </a:spcBef>
              <a:spcAft>
                <a:spcPts val="0"/>
              </a:spcAft>
              <a:buClr>
                <a:schemeClr val="dk1"/>
              </a:buClr>
              <a:buSzPts val="2000"/>
              <a:buChar char="●"/>
            </a:pPr>
            <a:r>
              <a:rPr lang="en-US" sz="2000" b="1">
                <a:solidFill>
                  <a:schemeClr val="dk1"/>
                </a:solidFill>
              </a:rPr>
              <a:t>Five days</a:t>
            </a:r>
            <a:r>
              <a:rPr lang="en-US" sz="2000">
                <a:solidFill>
                  <a:schemeClr val="dk1"/>
                </a:solidFill>
              </a:rPr>
              <a:t> of paid sick leave for workers in businesses with </a:t>
            </a:r>
            <a:r>
              <a:rPr lang="en-US" sz="2000" b="1">
                <a:solidFill>
                  <a:schemeClr val="dk1"/>
                </a:solidFill>
              </a:rPr>
              <a:t>11-99 employees</a:t>
            </a:r>
            <a:r>
              <a:rPr lang="en-US" sz="2000">
                <a:solidFill>
                  <a:schemeClr val="dk1"/>
                </a:solidFill>
              </a:rPr>
              <a:t> or fewer than 10 employees and more than $1 million in net income. </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457200" lvl="0" indent="-355600" algn="l" rtl="0">
              <a:spcBef>
                <a:spcPts val="0"/>
              </a:spcBef>
              <a:spcAft>
                <a:spcPts val="0"/>
              </a:spcAft>
              <a:buClr>
                <a:schemeClr val="dk1"/>
              </a:buClr>
              <a:buSzPts val="2000"/>
              <a:buChar char="●"/>
            </a:pPr>
            <a:r>
              <a:rPr lang="en-US" sz="2000">
                <a:solidFill>
                  <a:schemeClr val="dk1"/>
                </a:solidFill>
              </a:rPr>
              <a:t>Those working for an employer with </a:t>
            </a:r>
            <a:r>
              <a:rPr lang="en-US" sz="2000" b="1">
                <a:solidFill>
                  <a:schemeClr val="dk1"/>
                </a:solidFill>
              </a:rPr>
              <a:t>fewer than 10 employees and less than $1 million</a:t>
            </a:r>
            <a:r>
              <a:rPr lang="en-US" sz="2000">
                <a:solidFill>
                  <a:schemeClr val="dk1"/>
                </a:solidFill>
              </a:rPr>
              <a:t> in net income are </a:t>
            </a:r>
            <a:r>
              <a:rPr lang="en-US" sz="2000" b="1">
                <a:solidFill>
                  <a:schemeClr val="dk1"/>
                </a:solidFill>
              </a:rPr>
              <a:t>not guaranteed any paid sick leave</a:t>
            </a:r>
            <a:r>
              <a:rPr lang="en-US" sz="2000">
                <a:solidFill>
                  <a:schemeClr val="dk1"/>
                </a:solidFill>
              </a:rPr>
              <a:t>. In New York City, these employees are guaranteed only the number of hours of sick leave that they have accrued (up to 40 hours) through the 2014 New York City paid sick leave law. </a:t>
            </a:r>
            <a:endParaRPr sz="2000">
              <a:solidFill>
                <a:schemeClr val="dk1"/>
              </a:solidFill>
            </a:endParaRPr>
          </a:p>
          <a:p>
            <a:pPr marL="0" lvl="0" indent="0" algn="l" rtl="0">
              <a:spcBef>
                <a:spcPts val="0"/>
              </a:spcBef>
              <a:spcAft>
                <a:spcPts val="0"/>
              </a:spcAft>
              <a:buNone/>
            </a:pPr>
            <a:endParaRPr>
              <a:solidFill>
                <a:schemeClr val="dk1"/>
              </a:solidFill>
            </a:endParaRPr>
          </a:p>
        </p:txBody>
      </p:sp>
      <p:sp>
        <p:nvSpPr>
          <p:cNvPr id="176" name="Google Shape;176;p39"/>
          <p:cNvSpPr txBox="1"/>
          <p:nvPr/>
        </p:nvSpPr>
        <p:spPr>
          <a:xfrm>
            <a:off x="159150" y="-57525"/>
            <a:ext cx="88257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Emergency Paid Sick and Family Leave Expansions in Response to Covid-19</a:t>
            </a:r>
            <a:endParaRPr sz="25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40"/>
          <p:cNvSpPr txBox="1"/>
          <p:nvPr/>
        </p:nvSpPr>
        <p:spPr>
          <a:xfrm>
            <a:off x="368200" y="1035625"/>
            <a:ext cx="8307900" cy="501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a:solidFill>
                  <a:schemeClr val="dk1"/>
                </a:solidFill>
              </a:rPr>
              <a:t>New York State’s expanded paid sick leave law mandates</a:t>
            </a:r>
            <a:endParaRPr sz="2000">
              <a:solidFill>
                <a:schemeClr val="dk1"/>
              </a:solidFill>
            </a:endParaRPr>
          </a:p>
          <a:p>
            <a:pPr marL="0" lvl="0" indent="0" algn="l" rtl="0">
              <a:spcBef>
                <a:spcPts val="0"/>
              </a:spcBef>
              <a:spcAft>
                <a:spcPts val="0"/>
              </a:spcAft>
              <a:buNone/>
            </a:pPr>
            <a:endParaRPr sz="2000">
              <a:solidFill>
                <a:schemeClr val="dk1"/>
              </a:solidFill>
            </a:endParaRPr>
          </a:p>
          <a:p>
            <a:pPr marL="457200" lvl="0" indent="-355600" algn="l" rtl="0">
              <a:spcBef>
                <a:spcPts val="0"/>
              </a:spcBef>
              <a:spcAft>
                <a:spcPts val="0"/>
              </a:spcAft>
              <a:buClr>
                <a:schemeClr val="dk1"/>
              </a:buClr>
              <a:buSzPts val="2000"/>
              <a:buChar char="●"/>
            </a:pPr>
            <a:r>
              <a:rPr lang="en-US" sz="2000">
                <a:solidFill>
                  <a:schemeClr val="dk1"/>
                </a:solidFill>
              </a:rPr>
              <a:t>After employees have utilized their paid sick leave under the state law, they can apply for paid family leave and disability benefits for up to 100 percent of their pay. </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457200" lvl="0" indent="-317500" algn="l" rtl="0">
              <a:spcBef>
                <a:spcPts val="0"/>
              </a:spcBef>
              <a:spcAft>
                <a:spcPts val="0"/>
              </a:spcAft>
              <a:buClr>
                <a:schemeClr val="dk1"/>
              </a:buClr>
              <a:buSzPts val="1400"/>
              <a:buChar char="●"/>
            </a:pPr>
            <a:r>
              <a:rPr lang="en-US" sz="2000">
                <a:solidFill>
                  <a:schemeClr val="dk1"/>
                </a:solidFill>
              </a:rPr>
              <a:t>Additionally, the state law expands coverage of paid family leave for employees who have a child under mandatory or precautionary quarantine. </a:t>
            </a:r>
            <a:r>
              <a:rPr lang="en-US">
                <a:solidFill>
                  <a:schemeClr val="dk1"/>
                </a:solidFill>
              </a:rPr>
              <a:t> </a:t>
            </a:r>
            <a:endParaRPr>
              <a:solidFill>
                <a:schemeClr val="dk1"/>
              </a:solidFill>
            </a:endParaRPr>
          </a:p>
          <a:p>
            <a:pPr marL="0" lvl="0" indent="0" algn="l" rtl="0">
              <a:spcBef>
                <a:spcPts val="0"/>
              </a:spcBef>
              <a:spcAft>
                <a:spcPts val="0"/>
              </a:spcAft>
              <a:buNone/>
            </a:pPr>
            <a:endParaRPr>
              <a:solidFill>
                <a:schemeClr val="dk1"/>
              </a:solidFill>
            </a:endParaRPr>
          </a:p>
        </p:txBody>
      </p:sp>
      <p:sp>
        <p:nvSpPr>
          <p:cNvPr id="183" name="Google Shape;183;p40"/>
          <p:cNvSpPr txBox="1"/>
          <p:nvPr/>
        </p:nvSpPr>
        <p:spPr>
          <a:xfrm>
            <a:off x="159150" y="-57525"/>
            <a:ext cx="88257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Emergency Paid Sick and Family Leave Expansions in Response to Covid-19</a:t>
            </a:r>
            <a:endParaRPr sz="25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41"/>
          <p:cNvSpPr txBox="1"/>
          <p:nvPr/>
        </p:nvSpPr>
        <p:spPr>
          <a:xfrm>
            <a:off x="2961975" y="2488225"/>
            <a:ext cx="7338300" cy="8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41"/>
          <p:cNvSpPr txBox="1"/>
          <p:nvPr/>
        </p:nvSpPr>
        <p:spPr>
          <a:xfrm>
            <a:off x="159150" y="-57525"/>
            <a:ext cx="88257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New York State Paid Sick Leave Law</a:t>
            </a:r>
            <a:endParaRPr sz="2500" b="1"/>
          </a:p>
        </p:txBody>
      </p:sp>
      <p:sp>
        <p:nvSpPr>
          <p:cNvPr id="191" name="Google Shape;191;p41"/>
          <p:cNvSpPr txBox="1"/>
          <p:nvPr/>
        </p:nvSpPr>
        <p:spPr>
          <a:xfrm>
            <a:off x="159150" y="1101725"/>
            <a:ext cx="8307900" cy="50175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Clr>
                <a:schemeClr val="dk1"/>
              </a:buClr>
              <a:buSzPts val="2000"/>
              <a:buChar char="●"/>
            </a:pPr>
            <a:r>
              <a:rPr lang="en-US" sz="2000">
                <a:solidFill>
                  <a:schemeClr val="dk1"/>
                </a:solidFill>
              </a:rPr>
              <a:t>Similar to NYC paid sick leave law.</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457200" lvl="0" indent="-355600" algn="l" rtl="0">
              <a:spcBef>
                <a:spcPts val="0"/>
              </a:spcBef>
              <a:spcAft>
                <a:spcPts val="0"/>
              </a:spcAft>
              <a:buClr>
                <a:schemeClr val="dk1"/>
              </a:buClr>
              <a:buSzPts val="2000"/>
              <a:buChar char="●"/>
            </a:pPr>
            <a:r>
              <a:rPr lang="en-US" sz="2000">
                <a:solidFill>
                  <a:schemeClr val="dk1"/>
                </a:solidFill>
              </a:rPr>
              <a:t>Employees of employers with 5 or more employees will be provided with up to 40-56 hours of paid sick leave a year.</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457200" lvl="0" indent="-355600" algn="l" rtl="0">
              <a:spcBef>
                <a:spcPts val="0"/>
              </a:spcBef>
              <a:spcAft>
                <a:spcPts val="0"/>
              </a:spcAft>
              <a:buClr>
                <a:schemeClr val="dk1"/>
              </a:buClr>
              <a:buSzPts val="2000"/>
              <a:buChar char="●"/>
            </a:pPr>
            <a:r>
              <a:rPr lang="en-US" sz="2000">
                <a:solidFill>
                  <a:schemeClr val="dk1"/>
                </a:solidFill>
              </a:rPr>
              <a:t>It does not preempt or diminish existing city- or county-level paid sick leave laws. Days can not be stacked with those guaranteed under city law.</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0" lvl="0" indent="0" algn="l" rtl="0">
              <a:spcBef>
                <a:spcPts val="0"/>
              </a:spcBef>
              <a:spcAft>
                <a:spcPts val="0"/>
              </a:spcAft>
              <a:buNone/>
            </a:pPr>
            <a:endParaRPr sz="2000">
              <a:solidFill>
                <a:schemeClr val="dk1"/>
              </a:solidFill>
            </a:endParaRPr>
          </a:p>
          <a:p>
            <a:pPr marL="0" lvl="0" indent="0" algn="l" rtl="0">
              <a:spcBef>
                <a:spcPts val="0"/>
              </a:spcBef>
              <a:spcAft>
                <a:spcPts val="0"/>
              </a:spcAft>
              <a:buNone/>
            </a:pPr>
            <a:endParaRPr>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42"/>
          <p:cNvSpPr txBox="1"/>
          <p:nvPr/>
        </p:nvSpPr>
        <p:spPr>
          <a:xfrm>
            <a:off x="126675" y="1024850"/>
            <a:ext cx="8779500" cy="33945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US" sz="2000"/>
              <a:t>New York State’s emergency paid sick leave law cannot be stacked on top of the federal law.</a:t>
            </a:r>
            <a:endParaRPr sz="2000"/>
          </a:p>
          <a:p>
            <a:pPr marL="457200" lvl="0" indent="0" algn="l" rtl="0">
              <a:spcBef>
                <a:spcPts val="0"/>
              </a:spcBef>
              <a:spcAft>
                <a:spcPts val="0"/>
              </a:spcAft>
              <a:buNone/>
            </a:pPr>
            <a:endParaRPr sz="2000"/>
          </a:p>
          <a:p>
            <a:pPr marL="457200" lvl="0" indent="-355600" algn="l" rtl="0">
              <a:spcBef>
                <a:spcPts val="0"/>
              </a:spcBef>
              <a:spcAft>
                <a:spcPts val="0"/>
              </a:spcAft>
              <a:buSzPts val="2000"/>
              <a:buChar char="●"/>
            </a:pPr>
            <a:r>
              <a:rPr lang="en-US" sz="2000"/>
              <a:t>The state and federal guarantees can, however, be combined with the city’s paid sick leave benefits. </a:t>
            </a:r>
            <a:endParaRPr sz="2000"/>
          </a:p>
          <a:p>
            <a:pPr marL="0" lvl="0" indent="0" algn="l" rtl="0">
              <a:spcBef>
                <a:spcPts val="0"/>
              </a:spcBef>
              <a:spcAft>
                <a:spcPts val="0"/>
              </a:spcAft>
              <a:buNone/>
            </a:pPr>
            <a:endParaRPr sz="2000"/>
          </a:p>
        </p:txBody>
      </p:sp>
      <p:sp>
        <p:nvSpPr>
          <p:cNvPr id="198" name="Google Shape;198;p42"/>
          <p:cNvSpPr txBox="1"/>
          <p:nvPr/>
        </p:nvSpPr>
        <p:spPr>
          <a:xfrm>
            <a:off x="159150" y="-57525"/>
            <a:ext cx="88257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How do these policies interact?</a:t>
            </a:r>
            <a:endParaRPr sz="25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43"/>
          <p:cNvSpPr txBox="1"/>
          <p:nvPr/>
        </p:nvSpPr>
        <p:spPr>
          <a:xfrm>
            <a:off x="2731950" y="-200350"/>
            <a:ext cx="1610400" cy="44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43"/>
          <p:cNvSpPr txBox="1"/>
          <p:nvPr/>
        </p:nvSpPr>
        <p:spPr>
          <a:xfrm>
            <a:off x="159150" y="-57525"/>
            <a:ext cx="88257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Drawbacks of current legislation? </a:t>
            </a:r>
            <a:endParaRPr sz="2500" b="1"/>
          </a:p>
        </p:txBody>
      </p:sp>
      <p:sp>
        <p:nvSpPr>
          <p:cNvPr id="206" name="Google Shape;206;p43"/>
          <p:cNvSpPr txBox="1"/>
          <p:nvPr/>
        </p:nvSpPr>
        <p:spPr>
          <a:xfrm>
            <a:off x="186900" y="983775"/>
            <a:ext cx="8957100" cy="43131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US" sz="2000" dirty="0"/>
              <a:t>Those working for smaller employers have less guaranteed paid sick time than those working for larger employers.</a:t>
            </a:r>
            <a:endParaRPr sz="2000" dirty="0"/>
          </a:p>
          <a:p>
            <a:pPr marL="457200" lvl="0" indent="0" algn="l" rtl="0">
              <a:spcBef>
                <a:spcPts val="0"/>
              </a:spcBef>
              <a:spcAft>
                <a:spcPts val="0"/>
              </a:spcAft>
              <a:buNone/>
            </a:pPr>
            <a:endParaRPr sz="2000" dirty="0"/>
          </a:p>
          <a:p>
            <a:pPr marL="457200" lvl="0" indent="-355600" algn="l" rtl="0">
              <a:spcBef>
                <a:spcPts val="0"/>
              </a:spcBef>
              <a:spcAft>
                <a:spcPts val="0"/>
              </a:spcAft>
              <a:buSzPts val="2000"/>
              <a:buChar char="●"/>
            </a:pPr>
            <a:r>
              <a:rPr lang="en-US" sz="2000" dirty="0"/>
              <a:t>Those caring for children or family members will be left with just 60-67% of their pay.</a:t>
            </a:r>
            <a:endParaRPr sz="2000" dirty="0"/>
          </a:p>
          <a:p>
            <a:pPr marL="457200" lvl="0" indent="0" algn="l" rtl="0">
              <a:spcBef>
                <a:spcPts val="0"/>
              </a:spcBef>
              <a:spcAft>
                <a:spcPts val="0"/>
              </a:spcAft>
              <a:buNone/>
            </a:pPr>
            <a:endParaRPr sz="2000" dirty="0"/>
          </a:p>
          <a:p>
            <a:pPr marL="457200" lvl="0" indent="-355600" algn="l" rtl="0">
              <a:spcBef>
                <a:spcPts val="0"/>
              </a:spcBef>
              <a:spcAft>
                <a:spcPts val="0"/>
              </a:spcAft>
              <a:buSzPts val="2000"/>
              <a:buChar char="●"/>
            </a:pPr>
            <a:r>
              <a:rPr lang="en-US" sz="2000" dirty="0"/>
              <a:t>Those who are sick for longer than the 10-19 days people are entitled to may not have enough paid sick time to keep them home .</a:t>
            </a:r>
            <a:endParaRPr sz="2000" dirty="0"/>
          </a:p>
          <a:p>
            <a:pPr marL="457200" lvl="0" indent="0" algn="l" rtl="0">
              <a:spcBef>
                <a:spcPts val="0"/>
              </a:spcBef>
              <a:spcAft>
                <a:spcPts val="0"/>
              </a:spcAft>
              <a:buNone/>
            </a:pPr>
            <a:endParaRP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44"/>
          <p:cNvSpPr txBox="1"/>
          <p:nvPr/>
        </p:nvSpPr>
        <p:spPr>
          <a:xfrm>
            <a:off x="230225" y="875250"/>
            <a:ext cx="8825700" cy="32106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US" sz="2000" dirty="0"/>
              <a:t>Paid Sick Leave laws by state/city/county - </a:t>
            </a:r>
            <a:r>
              <a:rPr lang="en-US" sz="2000" u="sng" dirty="0">
                <a:solidFill>
                  <a:schemeClr val="hlink"/>
                </a:solidFill>
                <a:hlinkClick r:id="rId3"/>
              </a:rPr>
              <a:t>https://www.nationalpartnership.org/our-work/resources/economic-justice/paid-sick-days/paid-sick-days-statutes.pdf</a:t>
            </a:r>
            <a:endParaRPr sz="2000"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285750" indent="-285750">
              <a:buFont typeface="Arial" panose="020B0604020202020204" pitchFamily="34" charset="0"/>
              <a:buChar char="•"/>
            </a:pPr>
            <a:r>
              <a:rPr lang="en-US" sz="2000" dirty="0">
                <a:solidFill>
                  <a:schemeClr val="dk1"/>
                </a:solidFill>
              </a:rPr>
              <a:t>Paid Family Leave by state  </a:t>
            </a:r>
            <a:r>
              <a:rPr lang="en-US" sz="2000" u="sng" dirty="0">
                <a:solidFill>
                  <a:schemeClr val="hlink"/>
                </a:solidFill>
                <a:hlinkClick r:id="rId4"/>
              </a:rPr>
              <a:t>https://www.nationalpartnership.org/our-work/resources/economic-justice/paid-leave/state-paid-family-leave-laws.pdf</a:t>
            </a:r>
            <a:endParaRPr lang="en-US" sz="2000" dirty="0"/>
          </a:p>
          <a:p>
            <a:pPr marL="0" lvl="0" indent="0" algn="l" rtl="0">
              <a:spcBef>
                <a:spcPts val="0"/>
              </a:spcBef>
              <a:spcAft>
                <a:spcPts val="0"/>
              </a:spcAft>
              <a:buNone/>
            </a:pPr>
            <a:endParaRPr dirty="0"/>
          </a:p>
          <a:p>
            <a:pPr marL="457200" lvl="0" indent="0" algn="l" rtl="0">
              <a:spcBef>
                <a:spcPts val="0"/>
              </a:spcBef>
              <a:spcAft>
                <a:spcPts val="0"/>
              </a:spcAft>
              <a:buNone/>
            </a:pPr>
            <a:endParaRPr dirty="0"/>
          </a:p>
          <a:p>
            <a:pPr marL="457200" lvl="0" indent="0" algn="l" rtl="0">
              <a:spcBef>
                <a:spcPts val="0"/>
              </a:spcBef>
              <a:spcAft>
                <a:spcPts val="0"/>
              </a:spcAft>
              <a:buNone/>
            </a:pPr>
            <a:endParaRPr dirty="0"/>
          </a:p>
          <a:p>
            <a:pPr marL="45720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457200" lvl="0" indent="-317500" algn="l" rtl="0">
              <a:spcBef>
                <a:spcPts val="0"/>
              </a:spcBef>
              <a:spcAft>
                <a:spcPts val="0"/>
              </a:spcAft>
              <a:buSzPts val="1400"/>
              <a:buChar char="●"/>
            </a:pPr>
            <a:endParaRPr dirty="0"/>
          </a:p>
        </p:txBody>
      </p:sp>
      <p:sp>
        <p:nvSpPr>
          <p:cNvPr id="213" name="Google Shape;213;p44"/>
          <p:cNvSpPr txBox="1"/>
          <p:nvPr/>
        </p:nvSpPr>
        <p:spPr>
          <a:xfrm>
            <a:off x="159150" y="-57525"/>
            <a:ext cx="88257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Useful Links</a:t>
            </a:r>
            <a:endParaRPr sz="2500" b="1"/>
          </a:p>
        </p:txBody>
      </p:sp>
      <p:pic>
        <p:nvPicPr>
          <p:cNvPr id="214" name="Google Shape;214;p44"/>
          <p:cNvPicPr preferRelativeResize="0"/>
          <p:nvPr/>
        </p:nvPicPr>
        <p:blipFill>
          <a:blip r:embed="rId5">
            <a:alphaModFix/>
          </a:blip>
          <a:stretch>
            <a:fillRect/>
          </a:stretch>
        </p:blipFill>
        <p:spPr>
          <a:xfrm>
            <a:off x="159150" y="2063475"/>
            <a:ext cx="8656376" cy="283699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5"/>
          <p:cNvSpPr txBox="1"/>
          <p:nvPr/>
        </p:nvSpPr>
        <p:spPr>
          <a:xfrm>
            <a:off x="159150" y="0"/>
            <a:ext cx="88257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Useful Links</a:t>
            </a:r>
            <a:endParaRPr sz="2500" b="1"/>
          </a:p>
        </p:txBody>
      </p:sp>
      <p:sp>
        <p:nvSpPr>
          <p:cNvPr id="221" name="Google Shape;221;p45"/>
          <p:cNvSpPr txBox="1"/>
          <p:nvPr/>
        </p:nvSpPr>
        <p:spPr>
          <a:xfrm>
            <a:off x="159150" y="1036349"/>
            <a:ext cx="9138525" cy="5675169"/>
          </a:xfrm>
          <a:prstGeom prst="rect">
            <a:avLst/>
          </a:prstGeom>
          <a:noFill/>
          <a:ln>
            <a:noFill/>
          </a:ln>
        </p:spPr>
        <p:txBody>
          <a:bodyPr spcFirstLastPara="1" wrap="square" lIns="91425" tIns="91425" rIns="91425" bIns="91425" anchor="t" anchorCtr="0">
            <a:noAutofit/>
          </a:bodyPr>
          <a:lstStyle/>
          <a:p>
            <a:pPr marL="342900" lvl="0" indent="-342900" algn="l" rtl="0">
              <a:spcBef>
                <a:spcPts val="0"/>
              </a:spcBef>
              <a:spcAft>
                <a:spcPts val="0"/>
              </a:spcAft>
              <a:buFont typeface="Arial" panose="020B0604020202020204" pitchFamily="34" charset="0"/>
              <a:buChar char="•"/>
            </a:pPr>
            <a:r>
              <a:rPr lang="en-US" sz="2000" dirty="0"/>
              <a:t>NYC Paid Safe and Sick Leave Law Facts</a:t>
            </a:r>
            <a:endParaRPr sz="2000" dirty="0"/>
          </a:p>
          <a:p>
            <a:pPr marL="0" lvl="0" indent="0" algn="l" rtl="0">
              <a:spcBef>
                <a:spcPts val="0"/>
              </a:spcBef>
              <a:spcAft>
                <a:spcPts val="0"/>
              </a:spcAft>
              <a:buNone/>
            </a:pPr>
            <a:r>
              <a:rPr lang="en-US" sz="2000" u="sng" dirty="0">
                <a:solidFill>
                  <a:schemeClr val="hlink"/>
                </a:solidFill>
                <a:hlinkClick r:id="rId3"/>
              </a:rPr>
              <a:t>https://www1.nyc.gov/site/dca/about/paid-sick-leave-FAQs.page</a:t>
            </a:r>
            <a:endParaRPr sz="2000" dirty="0"/>
          </a:p>
          <a:p>
            <a:pPr marL="0" lvl="0" indent="0" algn="l" rtl="0">
              <a:spcBef>
                <a:spcPts val="0"/>
              </a:spcBef>
              <a:spcAft>
                <a:spcPts val="0"/>
              </a:spcAft>
              <a:buNone/>
            </a:pPr>
            <a:endParaRPr sz="2000" dirty="0"/>
          </a:p>
          <a:p>
            <a:pPr marL="342900" lvl="0" indent="-342900" algn="l" rtl="0">
              <a:spcBef>
                <a:spcPts val="0"/>
              </a:spcBef>
              <a:spcAft>
                <a:spcPts val="0"/>
              </a:spcAft>
              <a:buFont typeface="Arial" panose="020B0604020202020204" pitchFamily="34" charset="0"/>
              <a:buChar char="•"/>
            </a:pPr>
            <a:r>
              <a:rPr lang="en-US" sz="2000" dirty="0"/>
              <a:t>New York State Paid Family Leave Facts</a:t>
            </a:r>
            <a:endParaRPr sz="2000" dirty="0"/>
          </a:p>
          <a:p>
            <a:pPr marL="0" lvl="0" indent="0" algn="l" rtl="0">
              <a:spcBef>
                <a:spcPts val="0"/>
              </a:spcBef>
              <a:spcAft>
                <a:spcPts val="0"/>
              </a:spcAft>
              <a:buNone/>
            </a:pPr>
            <a:r>
              <a:rPr lang="en-US" sz="2000" u="sng" dirty="0">
                <a:solidFill>
                  <a:schemeClr val="hlink"/>
                </a:solidFill>
                <a:hlinkClick r:id="rId4"/>
              </a:rPr>
              <a:t>https://www.ny.gov/sites/ny.gov/files/atoms/files/PaidFamilyLeave_EmployeeFactSheet.pdf</a:t>
            </a:r>
            <a:endParaRPr sz="2000" dirty="0"/>
          </a:p>
          <a:p>
            <a:pPr marL="0" lvl="0" indent="0" algn="l" rtl="0">
              <a:spcBef>
                <a:spcPts val="0"/>
              </a:spcBef>
              <a:spcAft>
                <a:spcPts val="0"/>
              </a:spcAft>
              <a:buNone/>
            </a:pPr>
            <a:endParaRPr sz="2000" dirty="0"/>
          </a:p>
          <a:p>
            <a:pPr marL="342900" lvl="0" indent="-342900" algn="l" rtl="0">
              <a:spcBef>
                <a:spcPts val="0"/>
              </a:spcBef>
              <a:spcAft>
                <a:spcPts val="0"/>
              </a:spcAft>
              <a:buFont typeface="Arial" panose="020B0604020202020204" pitchFamily="34" charset="0"/>
              <a:buChar char="•"/>
            </a:pPr>
            <a:r>
              <a:rPr lang="en-US" sz="2000" dirty="0"/>
              <a:t>New York State Paid Sick and Family Leave Expansion Facts</a:t>
            </a:r>
            <a:endParaRPr sz="2000" dirty="0"/>
          </a:p>
          <a:p>
            <a:pPr marL="0" lvl="0" indent="0" algn="l" rtl="0">
              <a:spcBef>
                <a:spcPts val="0"/>
              </a:spcBef>
              <a:spcAft>
                <a:spcPts val="0"/>
              </a:spcAft>
              <a:buNone/>
            </a:pPr>
            <a:r>
              <a:rPr lang="en-US" sz="2000" u="sng" dirty="0">
                <a:solidFill>
                  <a:schemeClr val="hlink"/>
                </a:solidFill>
                <a:hlinkClick r:id="rId5"/>
              </a:rPr>
              <a:t>https://paidfamilyleave.ny.gov/COVID19</a:t>
            </a:r>
            <a:endParaRPr sz="2000" dirty="0"/>
          </a:p>
          <a:p>
            <a:pPr marL="0" lvl="0" indent="0" algn="l" rtl="0">
              <a:spcBef>
                <a:spcPts val="0"/>
              </a:spcBef>
              <a:spcAft>
                <a:spcPts val="0"/>
              </a:spcAft>
              <a:buNone/>
            </a:pPr>
            <a:endParaRPr sz="2000" dirty="0"/>
          </a:p>
          <a:p>
            <a:pPr marL="342900" lvl="0" indent="-342900" algn="l" rtl="0">
              <a:spcBef>
                <a:spcPts val="0"/>
              </a:spcBef>
              <a:spcAft>
                <a:spcPts val="0"/>
              </a:spcAft>
              <a:buFont typeface="Arial" panose="020B0604020202020204" pitchFamily="34" charset="0"/>
              <a:buChar char="•"/>
            </a:pPr>
            <a:r>
              <a:rPr lang="en-US" sz="2000" dirty="0"/>
              <a:t>US Paid Sick and Family Leave Expansion Facts</a:t>
            </a:r>
            <a:endParaRPr sz="2000" dirty="0"/>
          </a:p>
          <a:p>
            <a:pPr marL="0" lvl="0" indent="0" algn="l" rtl="0">
              <a:spcBef>
                <a:spcPts val="0"/>
              </a:spcBef>
              <a:spcAft>
                <a:spcPts val="0"/>
              </a:spcAft>
              <a:buNone/>
            </a:pPr>
            <a:r>
              <a:rPr lang="en-US" sz="2000" u="sng" dirty="0">
                <a:solidFill>
                  <a:schemeClr val="hlink"/>
                </a:solidFill>
                <a:hlinkClick r:id="rId6"/>
              </a:rPr>
              <a:t>https://www.dol.gov/agencies/whd/pandemic/ffcra-employee-paid-leave</a:t>
            </a:r>
            <a:endParaRPr lang="en-US" sz="2000" u="sng" dirty="0">
              <a:solidFill>
                <a:schemeClr val="hlink"/>
              </a:solidFill>
            </a:endParaRPr>
          </a:p>
          <a:p>
            <a:pPr marL="0" lvl="0" indent="0" algn="l" rtl="0">
              <a:spcBef>
                <a:spcPts val="0"/>
              </a:spcBef>
              <a:spcAft>
                <a:spcPts val="0"/>
              </a:spcAft>
              <a:buNone/>
            </a:pPr>
            <a:endParaRPr lang="en-US" sz="2000" u="sng" dirty="0">
              <a:solidFill>
                <a:schemeClr val="hlink"/>
              </a:solidFill>
            </a:endParaRPr>
          </a:p>
          <a:p>
            <a:pPr marL="342900" lvl="0" indent="-342900" eaLnBrk="0" fontAlgn="base" hangingPunct="0">
              <a:spcBef>
                <a:spcPct val="0"/>
              </a:spcBef>
              <a:spcAft>
                <a:spcPct val="0"/>
              </a:spcAft>
              <a:buClrTx/>
              <a:buFont typeface="Arial" panose="020B0604020202020204" pitchFamily="34" charset="0"/>
              <a:buChar char="•"/>
            </a:pPr>
            <a:r>
              <a:rPr lang="en-US" altLang="en-US" sz="2000" dirty="0">
                <a:solidFill>
                  <a:srgbClr val="222222"/>
                </a:solidFill>
                <a:latin typeface="Arial" panose="020B0604020202020204" pitchFamily="34" charset="0"/>
                <a:cs typeface="Arial" panose="020B0604020202020204" pitchFamily="34" charset="0"/>
              </a:rPr>
              <a:t>States/cities that have enacted </a:t>
            </a:r>
            <a:r>
              <a:rPr lang="en-US" altLang="en-US" sz="2000" dirty="0" err="1">
                <a:solidFill>
                  <a:srgbClr val="222222"/>
                </a:solidFill>
                <a:latin typeface="Arial" panose="020B0604020202020204" pitchFamily="34" charset="0"/>
                <a:cs typeface="Arial" panose="020B0604020202020204" pitchFamily="34" charset="0"/>
              </a:rPr>
              <a:t>Covid</a:t>
            </a:r>
            <a:r>
              <a:rPr lang="en-US" altLang="en-US" sz="2000" dirty="0">
                <a:solidFill>
                  <a:srgbClr val="222222"/>
                </a:solidFill>
                <a:latin typeface="Arial" panose="020B0604020202020204" pitchFamily="34" charset="0"/>
                <a:cs typeface="Arial" panose="020B0604020202020204" pitchFamily="34" charset="0"/>
              </a:rPr>
              <a:t>-specific laws or issued </a:t>
            </a:r>
            <a:r>
              <a:rPr lang="en-US" altLang="en-US" sz="2000" dirty="0" err="1">
                <a:solidFill>
                  <a:srgbClr val="222222"/>
                </a:solidFill>
                <a:latin typeface="Arial" panose="020B0604020202020204" pitchFamily="34" charset="0"/>
                <a:cs typeface="Arial" panose="020B0604020202020204" pitchFamily="34" charset="0"/>
              </a:rPr>
              <a:t>Covid</a:t>
            </a:r>
            <a:r>
              <a:rPr lang="en-US" altLang="en-US" sz="2000" dirty="0">
                <a:solidFill>
                  <a:srgbClr val="222222"/>
                </a:solidFill>
                <a:latin typeface="Arial" panose="020B0604020202020204" pitchFamily="34" charset="0"/>
                <a:cs typeface="Arial" panose="020B0604020202020204" pitchFamily="34" charset="0"/>
              </a:rPr>
              <a:t>-specific guidance:</a:t>
            </a:r>
            <a:endParaRPr lang="en-US" altLang="en-US" sz="2000" dirty="0">
              <a:solidFill>
                <a:schemeClr val="tx1"/>
              </a:solidFill>
            </a:endParaRPr>
          </a:p>
          <a:p>
            <a:pPr lvl="0" eaLnBrk="0" fontAlgn="base" hangingPunct="0">
              <a:spcBef>
                <a:spcPct val="0"/>
              </a:spcBef>
              <a:spcAft>
                <a:spcPct val="0"/>
              </a:spcAft>
              <a:buClrTx/>
            </a:pPr>
            <a:r>
              <a:rPr lang="en-US" altLang="en-US" sz="2000" dirty="0">
                <a:solidFill>
                  <a:srgbClr val="1155CC"/>
                </a:solidFill>
                <a:latin typeface="Arial" panose="020B0604020202020204" pitchFamily="34" charset="0"/>
                <a:cs typeface="Arial" panose="020B0604020202020204" pitchFamily="34" charset="0"/>
                <a:hlinkClick r:id="rId7"/>
              </a:rPr>
              <a:t>https://www.natlawreview.com/article/state-law-round-covid-19-state-and-local-paid-sick-leave-law-developments-us</a:t>
            </a:r>
            <a:endParaRPr lang="en-US" altLang="en-US" sz="2000" dirty="0">
              <a:solidFill>
                <a:schemeClr val="tx1"/>
              </a:solidFill>
              <a:latin typeface="Arial" panose="020B0604020202020204" pitchFamily="34" charset="0"/>
            </a:endParaRPr>
          </a:p>
          <a:p>
            <a:pPr marL="0" lvl="0" indent="0" algn="l" rtl="0">
              <a:spcBef>
                <a:spcPts val="0"/>
              </a:spcBef>
              <a:spcAft>
                <a:spcPts val="0"/>
              </a:spcAft>
              <a:buNone/>
            </a:pPr>
            <a:endParaRP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30"/>
          <p:cNvSpPr txBox="1"/>
          <p:nvPr/>
        </p:nvSpPr>
        <p:spPr>
          <a:xfrm>
            <a:off x="103675" y="921325"/>
            <a:ext cx="8434500" cy="51780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US" sz="2000" dirty="0"/>
              <a:t>Laws on the books (prior to Covid-19 pandemic)</a:t>
            </a:r>
            <a:endParaRPr sz="2000" dirty="0"/>
          </a:p>
          <a:p>
            <a:pPr marL="914400" lvl="1" indent="-355600" algn="l" rtl="0">
              <a:spcBef>
                <a:spcPts val="0"/>
              </a:spcBef>
              <a:spcAft>
                <a:spcPts val="0"/>
              </a:spcAft>
              <a:buSzPts val="2000"/>
              <a:buChar char="○"/>
            </a:pPr>
            <a:r>
              <a:rPr lang="en-US" sz="2000" dirty="0"/>
              <a:t>Federal</a:t>
            </a:r>
            <a:endParaRPr sz="2000" dirty="0"/>
          </a:p>
          <a:p>
            <a:pPr marL="914400" lvl="1" indent="-355600" algn="l" rtl="0">
              <a:spcBef>
                <a:spcPts val="0"/>
              </a:spcBef>
              <a:spcAft>
                <a:spcPts val="0"/>
              </a:spcAft>
              <a:buSzPts val="2000"/>
              <a:buChar char="○"/>
            </a:pPr>
            <a:r>
              <a:rPr lang="en-US" sz="2000" dirty="0"/>
              <a:t>State</a:t>
            </a:r>
            <a:endParaRPr sz="2000" dirty="0"/>
          </a:p>
          <a:p>
            <a:pPr marL="914400" lvl="1" indent="-355600" algn="l" rtl="0">
              <a:spcBef>
                <a:spcPts val="0"/>
              </a:spcBef>
              <a:spcAft>
                <a:spcPts val="0"/>
              </a:spcAft>
              <a:buSzPts val="2000"/>
              <a:buChar char="○"/>
            </a:pPr>
            <a:r>
              <a:rPr lang="en-US" sz="2000" dirty="0"/>
              <a:t>Local</a:t>
            </a:r>
            <a:endParaRPr sz="2000" dirty="0"/>
          </a:p>
          <a:p>
            <a:pPr marL="914400" lvl="0" indent="0" algn="l" rtl="0">
              <a:spcBef>
                <a:spcPts val="0"/>
              </a:spcBef>
              <a:spcAft>
                <a:spcPts val="0"/>
              </a:spcAft>
              <a:buNone/>
            </a:pPr>
            <a:endParaRPr sz="2000" dirty="0"/>
          </a:p>
          <a:p>
            <a:pPr marL="457200" lvl="0" indent="-355600" algn="l" rtl="0">
              <a:spcBef>
                <a:spcPts val="0"/>
              </a:spcBef>
              <a:spcAft>
                <a:spcPts val="0"/>
              </a:spcAft>
              <a:buSzPts val="2000"/>
              <a:buChar char="●"/>
            </a:pPr>
            <a:r>
              <a:rPr lang="en-US" sz="2000" dirty="0"/>
              <a:t>Rates of paid sick leave uptake before the crisis</a:t>
            </a:r>
            <a:endParaRPr sz="2000" dirty="0"/>
          </a:p>
          <a:p>
            <a:pPr marL="914400" lvl="1" indent="-355600" algn="l" rtl="0">
              <a:spcBef>
                <a:spcPts val="0"/>
              </a:spcBef>
              <a:spcAft>
                <a:spcPts val="0"/>
              </a:spcAft>
              <a:buSzPts val="2000"/>
              <a:buChar char="○"/>
            </a:pPr>
            <a:r>
              <a:rPr lang="en-US" sz="2000" dirty="0"/>
              <a:t>Using Poverty Tracker data from 2018</a:t>
            </a:r>
            <a:endParaRPr sz="2000" dirty="0"/>
          </a:p>
          <a:p>
            <a:pPr marL="0" lvl="0" indent="0" algn="l" rtl="0">
              <a:spcBef>
                <a:spcPts val="0"/>
              </a:spcBef>
              <a:spcAft>
                <a:spcPts val="0"/>
              </a:spcAft>
              <a:buNone/>
            </a:pPr>
            <a:endParaRPr sz="2000" dirty="0"/>
          </a:p>
          <a:p>
            <a:pPr marL="457200" lvl="0" indent="-355600" algn="l" rtl="0">
              <a:spcBef>
                <a:spcPts val="0"/>
              </a:spcBef>
              <a:spcAft>
                <a:spcPts val="0"/>
              </a:spcAft>
              <a:buSzPts val="2000"/>
              <a:buChar char="●"/>
            </a:pPr>
            <a:r>
              <a:rPr lang="en-US" sz="2000" dirty="0"/>
              <a:t>New emergency legislation which expands paid time off </a:t>
            </a:r>
            <a:endParaRPr sz="2000" dirty="0"/>
          </a:p>
          <a:p>
            <a:pPr marL="914400" lvl="1" indent="-355600" algn="l" rtl="0">
              <a:spcBef>
                <a:spcPts val="0"/>
              </a:spcBef>
              <a:spcAft>
                <a:spcPts val="0"/>
              </a:spcAft>
              <a:buSzPts val="2000"/>
              <a:buChar char="○"/>
            </a:pPr>
            <a:r>
              <a:rPr lang="en-US" sz="2000" dirty="0"/>
              <a:t>Federal Emergency Paid Sick Leave Act</a:t>
            </a:r>
            <a:endParaRPr sz="2000" dirty="0"/>
          </a:p>
          <a:p>
            <a:pPr marL="914400" lvl="1" indent="-355600" algn="l" rtl="0">
              <a:spcBef>
                <a:spcPts val="0"/>
              </a:spcBef>
              <a:spcAft>
                <a:spcPts val="0"/>
              </a:spcAft>
              <a:buSzPts val="2000"/>
              <a:buChar char="○"/>
            </a:pPr>
            <a:r>
              <a:rPr lang="en-US" sz="2000" dirty="0"/>
              <a:t>New York State’s recently enacted paid sick leave legislation </a:t>
            </a:r>
            <a:endParaRPr sz="2000" dirty="0"/>
          </a:p>
        </p:txBody>
      </p:sp>
      <p:sp>
        <p:nvSpPr>
          <p:cNvPr id="112" name="Google Shape;112;p30"/>
          <p:cNvSpPr txBox="1"/>
          <p:nvPr/>
        </p:nvSpPr>
        <p:spPr>
          <a:xfrm>
            <a:off x="103675" y="46800"/>
            <a:ext cx="7813200" cy="74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Overview</a:t>
            </a:r>
            <a:endParaRPr sz="2500" b="1"/>
          </a:p>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31"/>
          <p:cNvSpPr txBox="1"/>
          <p:nvPr/>
        </p:nvSpPr>
        <p:spPr>
          <a:xfrm>
            <a:off x="57500" y="888900"/>
            <a:ext cx="7595100" cy="44031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Clr>
                <a:schemeClr val="dk1"/>
              </a:buClr>
              <a:buSzPts val="2000"/>
              <a:buChar char="●"/>
            </a:pPr>
            <a:r>
              <a:rPr lang="en-US" sz="2000" dirty="0">
                <a:solidFill>
                  <a:schemeClr val="dk1"/>
                </a:solidFill>
              </a:rPr>
              <a:t>No federally mandated paid sick leave (prior to Covid-19)</a:t>
            </a:r>
            <a:endParaRPr sz="2000" dirty="0">
              <a:solidFill>
                <a:schemeClr val="dk1"/>
              </a:solidFill>
            </a:endParaRPr>
          </a:p>
          <a:p>
            <a:pPr marL="457200" lvl="0" indent="0" algn="l" rtl="0">
              <a:spcBef>
                <a:spcPts val="0"/>
              </a:spcBef>
              <a:spcAft>
                <a:spcPts val="0"/>
              </a:spcAft>
              <a:buNone/>
            </a:pPr>
            <a:endParaRPr sz="2000" dirty="0">
              <a:solidFill>
                <a:schemeClr val="dk1"/>
              </a:solidFill>
            </a:endParaRPr>
          </a:p>
          <a:p>
            <a:pPr marL="457200" lvl="0" indent="-355600" algn="l" rtl="0">
              <a:spcBef>
                <a:spcPts val="0"/>
              </a:spcBef>
              <a:spcAft>
                <a:spcPts val="0"/>
              </a:spcAft>
              <a:buClr>
                <a:schemeClr val="dk1"/>
              </a:buClr>
              <a:buSzPts val="2000"/>
              <a:buChar char="●"/>
            </a:pPr>
            <a:r>
              <a:rPr lang="en-US" sz="2000" dirty="0">
                <a:solidFill>
                  <a:schemeClr val="dk1"/>
                </a:solidFill>
              </a:rPr>
              <a:t>Out of 22 countries ranked highly in terms of economic and human development, the US was the only that did not guarantee workers paid sick leave.</a:t>
            </a:r>
            <a:endParaRPr sz="2000" dirty="0">
              <a:solidFill>
                <a:schemeClr val="dk1"/>
              </a:solidFill>
            </a:endParaRPr>
          </a:p>
          <a:p>
            <a:pPr marL="457200" lvl="0" indent="0" algn="l" rtl="0">
              <a:spcBef>
                <a:spcPts val="0"/>
              </a:spcBef>
              <a:spcAft>
                <a:spcPts val="0"/>
              </a:spcAft>
              <a:buNone/>
            </a:pPr>
            <a:endParaRPr sz="2000" dirty="0">
              <a:solidFill>
                <a:schemeClr val="dk1"/>
              </a:solidFill>
            </a:endParaRPr>
          </a:p>
          <a:p>
            <a:pPr marL="457200" lvl="0" indent="-355600" algn="l" rtl="0">
              <a:spcBef>
                <a:spcPts val="0"/>
              </a:spcBef>
              <a:spcAft>
                <a:spcPts val="0"/>
              </a:spcAft>
              <a:buClr>
                <a:schemeClr val="dk1"/>
              </a:buClr>
              <a:buSzPts val="2000"/>
              <a:buChar char="●"/>
            </a:pPr>
            <a:r>
              <a:rPr lang="en-US" sz="2000" dirty="0">
                <a:solidFill>
                  <a:schemeClr val="dk1"/>
                </a:solidFill>
              </a:rPr>
              <a:t>81% of full-time workers in private industry have access to paid sick leave, while only 35% of part-time workers do.  </a:t>
            </a:r>
            <a:endParaRPr sz="2000" dirty="0">
              <a:solidFill>
                <a:schemeClr val="dk1"/>
              </a:solidFill>
            </a:endParaRPr>
          </a:p>
          <a:p>
            <a:pPr marL="457200" lvl="0" indent="0" algn="l" rtl="0">
              <a:spcBef>
                <a:spcPts val="0"/>
              </a:spcBef>
              <a:spcAft>
                <a:spcPts val="0"/>
              </a:spcAft>
              <a:buNone/>
            </a:pPr>
            <a:endParaRPr sz="2000" dirty="0">
              <a:solidFill>
                <a:schemeClr val="dk1"/>
              </a:solidFill>
            </a:endParaRPr>
          </a:p>
          <a:p>
            <a:pPr marL="457200" lvl="0" indent="-355600" algn="l" rtl="0">
              <a:spcBef>
                <a:spcPts val="0"/>
              </a:spcBef>
              <a:spcAft>
                <a:spcPts val="0"/>
              </a:spcAft>
              <a:buSzPts val="2000"/>
              <a:buChar char="●"/>
            </a:pPr>
            <a:r>
              <a:rPr lang="en-US" sz="2000" dirty="0">
                <a:solidFill>
                  <a:schemeClr val="dk1"/>
                </a:solidFill>
              </a:rPr>
              <a:t>43% of workers in the bottom wage quartile had access to paid sick leave compared to 89% </a:t>
            </a:r>
            <a:r>
              <a:rPr lang="en-US" sz="2000" dirty="0">
                <a:solidFill>
                  <a:srgbClr val="333333"/>
                </a:solidFill>
                <a:highlight>
                  <a:srgbClr val="FCFCFC"/>
                </a:highlight>
              </a:rPr>
              <a:t>in the top quartile.</a:t>
            </a:r>
            <a:endParaRPr sz="2000" dirty="0">
              <a:solidFill>
                <a:schemeClr val="dk1"/>
              </a:solidFill>
            </a:endParaRPr>
          </a:p>
          <a:p>
            <a:pPr marL="0" lvl="0" indent="0" algn="l" rtl="0">
              <a:spcBef>
                <a:spcPts val="0"/>
              </a:spcBef>
              <a:spcAft>
                <a:spcPts val="0"/>
              </a:spcAft>
              <a:buNone/>
            </a:pPr>
            <a:endParaRPr sz="2000" dirty="0">
              <a:solidFill>
                <a:schemeClr val="dk1"/>
              </a:solidFill>
            </a:endParaRPr>
          </a:p>
          <a:p>
            <a:pPr marL="0" lvl="0" indent="0" algn="l" rtl="0">
              <a:spcBef>
                <a:spcPts val="0"/>
              </a:spcBef>
              <a:spcAft>
                <a:spcPts val="0"/>
              </a:spcAft>
              <a:buNone/>
            </a:pPr>
            <a:endParaRPr sz="1200" dirty="0">
              <a:solidFill>
                <a:schemeClr val="dk1"/>
              </a:solidFill>
            </a:endParaRPr>
          </a:p>
          <a:p>
            <a:pPr marL="0" lvl="0" indent="0" algn="l" rtl="0">
              <a:spcBef>
                <a:spcPts val="0"/>
              </a:spcBef>
              <a:spcAft>
                <a:spcPts val="0"/>
              </a:spcAft>
              <a:buNone/>
            </a:pPr>
            <a:endParaRPr sz="1200" dirty="0"/>
          </a:p>
          <a:p>
            <a:pPr marL="0" lvl="0" indent="0" algn="l" rtl="0">
              <a:spcBef>
                <a:spcPts val="0"/>
              </a:spcBef>
              <a:spcAft>
                <a:spcPts val="0"/>
              </a:spcAft>
              <a:buNone/>
            </a:pPr>
            <a:endParaRPr sz="1200" dirty="0"/>
          </a:p>
          <a:p>
            <a:pPr marL="457200" lvl="0" indent="-304800" algn="l" rtl="0">
              <a:spcBef>
                <a:spcPts val="0"/>
              </a:spcBef>
              <a:spcAft>
                <a:spcPts val="0"/>
              </a:spcAft>
              <a:buSzPts val="1200"/>
              <a:buChar char="-"/>
            </a:pPr>
            <a:endParaRPr sz="1200" dirty="0"/>
          </a:p>
          <a:p>
            <a:pPr marL="0" lvl="0" indent="0" algn="l" rtl="0">
              <a:spcBef>
                <a:spcPts val="0"/>
              </a:spcBef>
              <a:spcAft>
                <a:spcPts val="0"/>
              </a:spcAft>
              <a:buNone/>
            </a:pPr>
            <a:endParaRPr sz="1200" dirty="0"/>
          </a:p>
        </p:txBody>
      </p:sp>
      <p:sp>
        <p:nvSpPr>
          <p:cNvPr id="119" name="Google Shape;119;p31"/>
          <p:cNvSpPr txBox="1"/>
          <p:nvPr/>
        </p:nvSpPr>
        <p:spPr>
          <a:xfrm>
            <a:off x="57500" y="0"/>
            <a:ext cx="8906100" cy="88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Federal Paid Sick/Family Leave Legislation</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32"/>
          <p:cNvSpPr txBox="1"/>
          <p:nvPr/>
        </p:nvSpPr>
        <p:spPr>
          <a:xfrm>
            <a:off x="69150" y="978825"/>
            <a:ext cx="8986800" cy="4947900"/>
          </a:xfrm>
          <a:prstGeom prst="rect">
            <a:avLst/>
          </a:prstGeom>
          <a:noFill/>
          <a:ln>
            <a:noFill/>
          </a:ln>
        </p:spPr>
        <p:txBody>
          <a:bodyPr spcFirstLastPara="1" wrap="square" lIns="91425" tIns="91425" rIns="91425" bIns="91425" anchor="t" anchorCtr="0">
            <a:noAutofit/>
          </a:bodyPr>
          <a:lstStyle/>
          <a:p>
            <a:pPr marL="457200" indent="-355600">
              <a:buClr>
                <a:schemeClr val="dk1"/>
              </a:buClr>
              <a:buSzPts val="2000"/>
              <a:buFont typeface="Arial"/>
              <a:buChar char="●"/>
            </a:pPr>
            <a:r>
              <a:rPr lang="en-US" sz="2000" dirty="0">
                <a:solidFill>
                  <a:schemeClr val="dk1"/>
                </a:solidFill>
              </a:rPr>
              <a:t>No state mandated paid sick leave (prior to Covid-19)</a:t>
            </a:r>
          </a:p>
          <a:p>
            <a:pPr marL="0" lvl="0" indent="0" algn="l" rtl="0">
              <a:spcBef>
                <a:spcPts val="0"/>
              </a:spcBef>
              <a:spcAft>
                <a:spcPts val="0"/>
              </a:spcAft>
              <a:buNone/>
            </a:pPr>
            <a:endParaRPr sz="2000" dirty="0">
              <a:solidFill>
                <a:schemeClr val="dk1"/>
              </a:solidFill>
            </a:endParaRPr>
          </a:p>
          <a:p>
            <a:pPr marL="457200" lvl="0" indent="-355600" algn="l" rtl="0">
              <a:spcBef>
                <a:spcPts val="0"/>
              </a:spcBef>
              <a:spcAft>
                <a:spcPts val="0"/>
              </a:spcAft>
              <a:buClr>
                <a:schemeClr val="dk1"/>
              </a:buClr>
              <a:buSzPts val="2000"/>
              <a:buChar char="●"/>
            </a:pPr>
            <a:r>
              <a:rPr lang="en-US" sz="2000" dirty="0">
                <a:solidFill>
                  <a:schemeClr val="dk1"/>
                </a:solidFill>
              </a:rPr>
              <a:t>New York State’s Paid Family Leave Act </a:t>
            </a:r>
            <a:endParaRPr sz="2000" dirty="0">
              <a:solidFill>
                <a:schemeClr val="dk1"/>
              </a:solidFill>
            </a:endParaRPr>
          </a:p>
          <a:p>
            <a:pPr marL="914400" lvl="1" indent="-355600" algn="l" rtl="0">
              <a:spcBef>
                <a:spcPts val="0"/>
              </a:spcBef>
              <a:spcAft>
                <a:spcPts val="0"/>
              </a:spcAft>
              <a:buClr>
                <a:schemeClr val="dk1"/>
              </a:buClr>
              <a:buSzPts val="2000"/>
              <a:buChar char="○"/>
            </a:pPr>
            <a:r>
              <a:rPr lang="en-US" sz="2000" dirty="0">
                <a:solidFill>
                  <a:schemeClr val="dk1"/>
                </a:solidFill>
              </a:rPr>
              <a:t>Passed in 2018</a:t>
            </a:r>
            <a:endParaRPr sz="2000" dirty="0">
              <a:solidFill>
                <a:schemeClr val="dk1"/>
              </a:solidFill>
            </a:endParaRPr>
          </a:p>
          <a:p>
            <a:pPr marL="914400" lvl="1" indent="-355600" algn="l" rtl="0">
              <a:spcBef>
                <a:spcPts val="0"/>
              </a:spcBef>
              <a:spcAft>
                <a:spcPts val="0"/>
              </a:spcAft>
              <a:buClr>
                <a:schemeClr val="dk1"/>
              </a:buClr>
              <a:buSzPts val="2000"/>
              <a:buChar char="○"/>
            </a:pPr>
            <a:r>
              <a:rPr lang="en-US" sz="2000" dirty="0">
                <a:solidFill>
                  <a:schemeClr val="dk1"/>
                </a:solidFill>
              </a:rPr>
              <a:t>Provides employees with 60 percent of their regular pay for 10 weeks to care for a new child or for loved ones suffering from a serious illness.</a:t>
            </a:r>
            <a:endParaRPr sz="2000" dirty="0">
              <a:solidFill>
                <a:schemeClr val="dk1"/>
              </a:solidFill>
            </a:endParaRPr>
          </a:p>
          <a:p>
            <a:pPr marL="457200" lvl="0" indent="0" algn="l" rtl="0">
              <a:spcBef>
                <a:spcPts val="0"/>
              </a:spcBef>
              <a:spcAft>
                <a:spcPts val="0"/>
              </a:spcAft>
              <a:buNone/>
            </a:pP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None/>
            </a:pPr>
            <a:endParaRPr dirty="0"/>
          </a:p>
        </p:txBody>
      </p:sp>
      <p:sp>
        <p:nvSpPr>
          <p:cNvPr id="126" name="Google Shape;126;p32"/>
          <p:cNvSpPr txBox="1"/>
          <p:nvPr/>
        </p:nvSpPr>
        <p:spPr>
          <a:xfrm>
            <a:off x="0" y="0"/>
            <a:ext cx="9144000" cy="87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solidFill>
                  <a:schemeClr val="dk1"/>
                </a:solidFill>
              </a:rPr>
              <a:t>New York </a:t>
            </a:r>
            <a:r>
              <a:rPr lang="en-US" sz="2500" b="1" i="1">
                <a:solidFill>
                  <a:schemeClr val="dk1"/>
                </a:solidFill>
              </a:rPr>
              <a:t>State </a:t>
            </a:r>
            <a:r>
              <a:rPr lang="en-US" sz="2500" b="1">
                <a:solidFill>
                  <a:schemeClr val="dk1"/>
                </a:solidFill>
              </a:rPr>
              <a:t>Paid Sick/Family Leave Legislation</a:t>
            </a:r>
            <a:endParaRPr sz="2500">
              <a:solidFill>
                <a:schemeClr val="dk1"/>
              </a:solidFill>
            </a:endParaRPr>
          </a:p>
        </p:txBody>
      </p:sp>
      <p:pic>
        <p:nvPicPr>
          <p:cNvPr id="127" name="Google Shape;127;p32"/>
          <p:cNvPicPr preferRelativeResize="0"/>
          <p:nvPr/>
        </p:nvPicPr>
        <p:blipFill>
          <a:blip r:embed="rId3">
            <a:alphaModFix/>
          </a:blip>
          <a:stretch>
            <a:fillRect/>
          </a:stretch>
        </p:blipFill>
        <p:spPr>
          <a:xfrm>
            <a:off x="2704150" y="3419550"/>
            <a:ext cx="5996350" cy="31853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33"/>
          <p:cNvSpPr txBox="1">
            <a:spLocks noGrp="1"/>
          </p:cNvSpPr>
          <p:nvPr>
            <p:ph type="body" idx="1"/>
          </p:nvPr>
        </p:nvSpPr>
        <p:spPr>
          <a:xfrm>
            <a:off x="241750" y="1070875"/>
            <a:ext cx="8342400" cy="4245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SzPts val="1900"/>
              <a:buChar char="●"/>
            </a:pPr>
            <a:r>
              <a:rPr lang="en-US" sz="1900" dirty="0"/>
              <a:t>New York City’s Paid Safe and Sick Leave Law</a:t>
            </a:r>
            <a:endParaRPr sz="1900" dirty="0"/>
          </a:p>
          <a:p>
            <a:pPr marL="914400" lvl="1" indent="-349250" algn="l" rtl="0">
              <a:spcBef>
                <a:spcPts val="0"/>
              </a:spcBef>
              <a:spcAft>
                <a:spcPts val="0"/>
              </a:spcAft>
              <a:buSzPts val="1900"/>
              <a:buChar char="○"/>
            </a:pPr>
            <a:r>
              <a:rPr lang="en-US" sz="1900" dirty="0"/>
              <a:t>Passed in 2014</a:t>
            </a:r>
            <a:endParaRPr sz="1900" dirty="0"/>
          </a:p>
          <a:p>
            <a:pPr marL="457200" lvl="0" indent="0" algn="l" rtl="0">
              <a:spcBef>
                <a:spcPts val="0"/>
              </a:spcBef>
              <a:spcAft>
                <a:spcPts val="0"/>
              </a:spcAft>
              <a:buNone/>
            </a:pPr>
            <a:endParaRPr sz="1900" dirty="0"/>
          </a:p>
          <a:p>
            <a:pPr marL="914400" lvl="1" indent="-349250" algn="l" rtl="0">
              <a:spcBef>
                <a:spcPts val="0"/>
              </a:spcBef>
              <a:spcAft>
                <a:spcPts val="0"/>
              </a:spcAft>
              <a:buSzPts val="1900"/>
              <a:buChar char="○"/>
            </a:pPr>
            <a:r>
              <a:rPr lang="en-US" sz="1900" dirty="0"/>
              <a:t>Provides employees with up to 40 hours, or about five days, of paid sick leave.</a:t>
            </a:r>
            <a:endParaRPr sz="1900" dirty="0"/>
          </a:p>
          <a:p>
            <a:pPr marL="914400" lvl="0" indent="0" algn="l" rtl="0">
              <a:spcBef>
                <a:spcPts val="0"/>
              </a:spcBef>
              <a:spcAft>
                <a:spcPts val="0"/>
              </a:spcAft>
              <a:buNone/>
            </a:pPr>
            <a:endParaRPr sz="1900" dirty="0"/>
          </a:p>
          <a:p>
            <a:pPr marL="914400" lvl="1" indent="-349250" algn="l" rtl="0">
              <a:spcBef>
                <a:spcPts val="0"/>
              </a:spcBef>
              <a:spcAft>
                <a:spcPts val="0"/>
              </a:spcAft>
              <a:buSzPts val="1900"/>
              <a:buChar char="○"/>
            </a:pPr>
            <a:r>
              <a:rPr lang="en-US" sz="1900" dirty="0"/>
              <a:t>Employees receive 1 hour of paid sick leave for every 30 hours worked.</a:t>
            </a:r>
            <a:endParaRPr sz="1900" dirty="0"/>
          </a:p>
          <a:p>
            <a:pPr marL="914400" lvl="0" indent="0" algn="l" rtl="0">
              <a:spcBef>
                <a:spcPts val="0"/>
              </a:spcBef>
              <a:spcAft>
                <a:spcPts val="0"/>
              </a:spcAft>
              <a:buNone/>
            </a:pPr>
            <a:endParaRPr sz="1900" dirty="0"/>
          </a:p>
          <a:p>
            <a:pPr marL="914400" lvl="1" indent="-349250" algn="l" rtl="0">
              <a:spcBef>
                <a:spcPts val="0"/>
              </a:spcBef>
              <a:spcAft>
                <a:spcPts val="0"/>
              </a:spcAft>
              <a:buSzPts val="1900"/>
              <a:buChar char="○"/>
            </a:pPr>
            <a:r>
              <a:rPr lang="en-US" sz="1900" dirty="0"/>
              <a:t>Who is covered?</a:t>
            </a:r>
            <a:endParaRPr sz="1900" dirty="0"/>
          </a:p>
          <a:p>
            <a:pPr marL="1371600" lvl="2" indent="-349250" algn="l" rtl="0">
              <a:spcBef>
                <a:spcPts val="0"/>
              </a:spcBef>
              <a:spcAft>
                <a:spcPts val="0"/>
              </a:spcAft>
              <a:buSzPts val="1900"/>
              <a:buChar char="■"/>
            </a:pPr>
            <a:r>
              <a:rPr lang="en-US" sz="1900" dirty="0"/>
              <a:t>Those who work for employers with 5 or more employees</a:t>
            </a:r>
            <a:endParaRPr sz="1900" dirty="0"/>
          </a:p>
          <a:p>
            <a:pPr marL="1371600" lvl="0" indent="0" algn="l" rtl="0">
              <a:spcBef>
                <a:spcPts val="0"/>
              </a:spcBef>
              <a:spcAft>
                <a:spcPts val="0"/>
              </a:spcAft>
              <a:buNone/>
            </a:pPr>
            <a:endParaRPr sz="1900" dirty="0"/>
          </a:p>
          <a:p>
            <a:pPr marL="914400" lvl="1" indent="-349250" algn="l" rtl="0">
              <a:spcBef>
                <a:spcPts val="0"/>
              </a:spcBef>
              <a:spcAft>
                <a:spcPts val="0"/>
              </a:spcAft>
              <a:buSzPts val="1900"/>
              <a:buChar char="○"/>
            </a:pPr>
            <a:r>
              <a:rPr lang="en-US" sz="1900" dirty="0"/>
              <a:t>Who is not covered? </a:t>
            </a:r>
            <a:endParaRPr sz="1900" dirty="0"/>
          </a:p>
          <a:p>
            <a:pPr marL="1371600" lvl="2" indent="-349250" algn="l" rtl="0">
              <a:spcBef>
                <a:spcPts val="0"/>
              </a:spcBef>
              <a:spcAft>
                <a:spcPts val="0"/>
              </a:spcAft>
              <a:buSzPts val="1900"/>
              <a:buChar char="■"/>
            </a:pPr>
            <a:r>
              <a:rPr lang="en-US" sz="1900" dirty="0"/>
              <a:t>Employees who work “off the books”</a:t>
            </a:r>
            <a:endParaRPr sz="1900" dirty="0"/>
          </a:p>
          <a:p>
            <a:pPr marL="1371600" lvl="2" indent="-349250" algn="l" rtl="0">
              <a:spcBef>
                <a:spcPts val="0"/>
              </a:spcBef>
              <a:spcAft>
                <a:spcPts val="0"/>
              </a:spcAft>
              <a:buSzPts val="1900"/>
              <a:buChar char="■"/>
            </a:pPr>
            <a:r>
              <a:rPr lang="en-US" sz="1900" dirty="0"/>
              <a:t>Independent contractors</a:t>
            </a:r>
            <a:endParaRPr sz="1900" dirty="0"/>
          </a:p>
          <a:p>
            <a:pPr marL="1371600" lvl="2" indent="-349250" algn="l" rtl="0">
              <a:spcBef>
                <a:spcPts val="0"/>
              </a:spcBef>
              <a:spcAft>
                <a:spcPts val="0"/>
              </a:spcAft>
              <a:buSzPts val="1900"/>
              <a:buChar char="■"/>
            </a:pPr>
            <a:r>
              <a:rPr lang="en-US" sz="1900" dirty="0"/>
              <a:t>Employees who work fewer than 80 hours per year</a:t>
            </a:r>
            <a:endParaRPr sz="1900" dirty="0"/>
          </a:p>
          <a:p>
            <a:pPr marL="1371600" lvl="2" indent="-349250" algn="l" rtl="0">
              <a:spcBef>
                <a:spcPts val="0"/>
              </a:spcBef>
              <a:spcAft>
                <a:spcPts val="0"/>
              </a:spcAft>
              <a:buSzPts val="1900"/>
              <a:buChar char="■"/>
            </a:pPr>
            <a:r>
              <a:rPr lang="en-US" sz="1900" dirty="0"/>
              <a:t>Federal work study employees</a:t>
            </a:r>
            <a:endParaRPr sz="1900" dirty="0"/>
          </a:p>
          <a:p>
            <a:pPr marL="0" lvl="0" indent="0" algn="l" rtl="0">
              <a:spcBef>
                <a:spcPts val="0"/>
              </a:spcBef>
              <a:spcAft>
                <a:spcPts val="0"/>
              </a:spcAft>
              <a:buNone/>
            </a:pPr>
            <a:endParaRPr sz="1900" dirty="0"/>
          </a:p>
          <a:p>
            <a:pPr marL="0" lvl="0" indent="0" algn="l" rtl="0">
              <a:spcBef>
                <a:spcPts val="0"/>
              </a:spcBef>
              <a:spcAft>
                <a:spcPts val="0"/>
              </a:spcAft>
              <a:buClr>
                <a:schemeClr val="dk1"/>
              </a:buClr>
              <a:buSzPts val="1100"/>
              <a:buFont typeface="Arial"/>
              <a:buNone/>
            </a:pPr>
            <a:endParaRPr sz="1900" dirty="0"/>
          </a:p>
        </p:txBody>
      </p:sp>
      <p:sp>
        <p:nvSpPr>
          <p:cNvPr id="134" name="Google Shape;134;p33"/>
          <p:cNvSpPr txBox="1"/>
          <p:nvPr/>
        </p:nvSpPr>
        <p:spPr>
          <a:xfrm>
            <a:off x="0" y="0"/>
            <a:ext cx="9009900" cy="86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solidFill>
                  <a:schemeClr val="dk1"/>
                </a:solidFill>
              </a:rPr>
              <a:t>New York </a:t>
            </a:r>
            <a:r>
              <a:rPr lang="en-US" sz="2500" b="1" i="1">
                <a:solidFill>
                  <a:schemeClr val="dk1"/>
                </a:solidFill>
              </a:rPr>
              <a:t>City </a:t>
            </a:r>
            <a:r>
              <a:rPr lang="en-US" sz="2500" b="1">
                <a:solidFill>
                  <a:schemeClr val="dk1"/>
                </a:solidFill>
              </a:rPr>
              <a:t>Paid Sick/Family Leave Legislation</a:t>
            </a:r>
            <a:endParaRPr sz="25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140" name="Google Shape;140;p34"/>
          <p:cNvPicPr preferRelativeResize="0"/>
          <p:nvPr/>
        </p:nvPicPr>
        <p:blipFill>
          <a:blip r:embed="rId3">
            <a:alphaModFix/>
          </a:blip>
          <a:stretch>
            <a:fillRect/>
          </a:stretch>
        </p:blipFill>
        <p:spPr>
          <a:xfrm>
            <a:off x="731213" y="1071000"/>
            <a:ext cx="7681575" cy="5121050"/>
          </a:xfrm>
          <a:prstGeom prst="rect">
            <a:avLst/>
          </a:prstGeom>
          <a:noFill/>
          <a:ln>
            <a:noFill/>
          </a:ln>
        </p:spPr>
      </p:pic>
      <p:sp>
        <p:nvSpPr>
          <p:cNvPr id="141" name="Google Shape;141;p34"/>
          <p:cNvSpPr txBox="1"/>
          <p:nvPr/>
        </p:nvSpPr>
        <p:spPr>
          <a:xfrm>
            <a:off x="92150" y="81300"/>
            <a:ext cx="7260600" cy="69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Results from the Poverty Tracker: </a:t>
            </a:r>
            <a:endParaRPr sz="25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Google Shape;147;p35"/>
          <p:cNvPicPr preferRelativeResize="0"/>
          <p:nvPr/>
        </p:nvPicPr>
        <p:blipFill>
          <a:blip r:embed="rId3">
            <a:alphaModFix/>
          </a:blip>
          <a:stretch>
            <a:fillRect/>
          </a:stretch>
        </p:blipFill>
        <p:spPr>
          <a:xfrm>
            <a:off x="503288" y="1754063"/>
            <a:ext cx="8137425" cy="3349875"/>
          </a:xfrm>
          <a:prstGeom prst="rect">
            <a:avLst/>
          </a:prstGeom>
          <a:noFill/>
          <a:ln>
            <a:noFill/>
          </a:ln>
        </p:spPr>
      </p:pic>
      <p:sp>
        <p:nvSpPr>
          <p:cNvPr id="148" name="Google Shape;148;p35"/>
          <p:cNvSpPr txBox="1"/>
          <p:nvPr/>
        </p:nvSpPr>
        <p:spPr>
          <a:xfrm>
            <a:off x="92150" y="81300"/>
            <a:ext cx="7260600" cy="69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2500" b="1">
                <a:solidFill>
                  <a:schemeClr val="dk1"/>
                </a:solidFill>
              </a:rPr>
              <a:t>How do we define a material hardship? </a:t>
            </a:r>
            <a:endParaRPr sz="2500" b="1">
              <a:solidFill>
                <a:schemeClr val="dk1"/>
              </a:solidFill>
            </a:endParaRPr>
          </a:p>
          <a:p>
            <a:pPr marL="0" lvl="0" indent="0" algn="l" rtl="0">
              <a:spcBef>
                <a:spcPts val="0"/>
              </a:spcBef>
              <a:spcAft>
                <a:spcPts val="0"/>
              </a:spcAft>
              <a:buNone/>
            </a:pPr>
            <a:endParaRPr sz="25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Google Shape;154;p36"/>
          <p:cNvPicPr preferRelativeResize="0"/>
          <p:nvPr/>
        </p:nvPicPr>
        <p:blipFill>
          <a:blip r:embed="rId3">
            <a:alphaModFix/>
          </a:blip>
          <a:stretch>
            <a:fillRect/>
          </a:stretch>
        </p:blipFill>
        <p:spPr>
          <a:xfrm>
            <a:off x="267800" y="1569025"/>
            <a:ext cx="8396125" cy="3011950"/>
          </a:xfrm>
          <a:prstGeom prst="rect">
            <a:avLst/>
          </a:prstGeom>
          <a:noFill/>
          <a:ln>
            <a:noFill/>
          </a:ln>
        </p:spPr>
      </p:pic>
      <p:sp>
        <p:nvSpPr>
          <p:cNvPr id="155" name="Google Shape;155;p36"/>
          <p:cNvSpPr txBox="1"/>
          <p:nvPr/>
        </p:nvSpPr>
        <p:spPr>
          <a:xfrm>
            <a:off x="103550" y="69050"/>
            <a:ext cx="68121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solidFill>
                  <a:schemeClr val="dk1"/>
                </a:solidFill>
              </a:rPr>
              <a:t>Results from the Poverty Tracker: </a:t>
            </a:r>
            <a:endParaRPr sz="2500" b="1">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7"/>
          <p:cNvSpPr txBox="1"/>
          <p:nvPr/>
        </p:nvSpPr>
        <p:spPr>
          <a:xfrm>
            <a:off x="159150" y="-57525"/>
            <a:ext cx="88257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b="1"/>
              <a:t>Emergency Paid Sick and Family Leave Expansions in Response to Covid-19</a:t>
            </a:r>
            <a:endParaRPr sz="2500" b="1"/>
          </a:p>
        </p:txBody>
      </p:sp>
      <p:sp>
        <p:nvSpPr>
          <p:cNvPr id="162" name="Google Shape;162;p37"/>
          <p:cNvSpPr txBox="1"/>
          <p:nvPr/>
        </p:nvSpPr>
        <p:spPr>
          <a:xfrm>
            <a:off x="159150" y="990300"/>
            <a:ext cx="8620500" cy="522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a:t>The Federal Emergency Paid Sick Leave Act </a:t>
            </a:r>
            <a:endParaRPr sz="2000"/>
          </a:p>
          <a:p>
            <a:pPr marL="0" lvl="0" indent="0" algn="l" rtl="0">
              <a:spcBef>
                <a:spcPts val="0"/>
              </a:spcBef>
              <a:spcAft>
                <a:spcPts val="0"/>
              </a:spcAft>
              <a:buNone/>
            </a:pPr>
            <a:endParaRPr sz="2000"/>
          </a:p>
          <a:p>
            <a:pPr marL="457200" lvl="0" indent="-355600" algn="l" rtl="0">
              <a:spcBef>
                <a:spcPts val="0"/>
              </a:spcBef>
              <a:spcAft>
                <a:spcPts val="0"/>
              </a:spcAft>
              <a:buSzPts val="2000"/>
              <a:buChar char="●"/>
            </a:pPr>
            <a:r>
              <a:rPr lang="en-US" sz="2000"/>
              <a:t>Applies to those working for employers with fewer than 500 employees. </a:t>
            </a:r>
            <a:endParaRPr sz="2000"/>
          </a:p>
          <a:p>
            <a:pPr marL="457200" lvl="0" indent="0" algn="l" rtl="0">
              <a:spcBef>
                <a:spcPts val="0"/>
              </a:spcBef>
              <a:spcAft>
                <a:spcPts val="0"/>
              </a:spcAft>
              <a:buNone/>
            </a:pPr>
            <a:endParaRPr sz="2000"/>
          </a:p>
          <a:p>
            <a:pPr marL="457200" lvl="0" indent="-355600" algn="l" rtl="0">
              <a:spcBef>
                <a:spcPts val="0"/>
              </a:spcBef>
              <a:spcAft>
                <a:spcPts val="0"/>
              </a:spcAft>
              <a:buSzPts val="2000"/>
              <a:buChar char="●"/>
            </a:pPr>
            <a:r>
              <a:rPr lang="en-US" sz="2000"/>
              <a:t>Employers with fewer than 50 employees can have the requirement waived, meaning people working for small employers are not guaranteed protection. </a:t>
            </a:r>
            <a:endParaRPr sz="2000"/>
          </a:p>
          <a:p>
            <a:pPr marL="457200" lvl="0" indent="0" algn="l" rtl="0">
              <a:spcBef>
                <a:spcPts val="0"/>
              </a:spcBef>
              <a:spcAft>
                <a:spcPts val="0"/>
              </a:spcAft>
              <a:buNone/>
            </a:pPr>
            <a:endParaRPr sz="2000"/>
          </a:p>
        </p:txBody>
      </p:sp>
    </p:spTree>
  </p:cSld>
  <p:clrMapOvr>
    <a:masterClrMapping/>
  </p:clrMapOvr>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TotalTime>
  <Words>1104</Words>
  <Application>Microsoft Office PowerPoint</Application>
  <PresentationFormat>On-screen Show (4:3)</PresentationFormat>
  <Paragraphs>156</Paragraphs>
  <Slides>17</Slides>
  <Notes>17</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17</vt:i4>
      </vt:variant>
    </vt:vector>
  </HeadingPairs>
  <TitlesOfParts>
    <vt:vector size="20" baseType="lpstr">
      <vt:lpstr>Arial</vt:lpstr>
      <vt:lpstr>Default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Waldfogel</dc:creator>
  <cp:lastModifiedBy>Matthew W Maury</cp:lastModifiedBy>
  <cp:revision>6</cp:revision>
  <dcterms:modified xsi:type="dcterms:W3CDTF">2020-05-08T14:39:00Z</dcterms:modified>
</cp:coreProperties>
</file>